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300" r:id="rId4"/>
    <p:sldId id="263" r:id="rId5"/>
    <p:sldId id="264" r:id="rId6"/>
    <p:sldId id="265" r:id="rId7"/>
    <p:sldId id="266" r:id="rId8"/>
    <p:sldId id="303" r:id="rId9"/>
    <p:sldId id="304" r:id="rId10"/>
    <p:sldId id="305" r:id="rId11"/>
    <p:sldId id="267" r:id="rId12"/>
    <p:sldId id="306" r:id="rId13"/>
    <p:sldId id="308" r:id="rId14"/>
    <p:sldId id="307" r:id="rId15"/>
    <p:sldId id="309" r:id="rId16"/>
    <p:sldId id="310" r:id="rId17"/>
    <p:sldId id="278" r:id="rId18"/>
    <p:sldId id="311" r:id="rId19"/>
    <p:sldId id="312" r:id="rId20"/>
    <p:sldId id="313" r:id="rId21"/>
    <p:sldId id="314" r:id="rId22"/>
    <p:sldId id="302" r:id="rId23"/>
    <p:sldId id="294" r:id="rId24"/>
    <p:sldId id="296" r:id="rId25"/>
    <p:sldId id="315" r:id="rId26"/>
    <p:sldId id="298" r:id="rId27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2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do subtítulo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5ECB-182F-4613-AA22-E7141E7E85EC}" type="datetimeFigureOut">
              <a:rPr lang="pt-PT" smtClean="0"/>
              <a:t>03/04/2024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BB07B-AF46-441E-9B0C-A0B378E9D5C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48197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5ECB-182F-4613-AA22-E7141E7E85EC}" type="datetimeFigureOut">
              <a:rPr lang="pt-PT" smtClean="0"/>
              <a:t>03/04/2024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BB07B-AF46-441E-9B0C-A0B378E9D5C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1307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5ECB-182F-4613-AA22-E7141E7E85EC}" type="datetimeFigureOut">
              <a:rPr lang="pt-PT" smtClean="0"/>
              <a:t>03/04/2024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BB07B-AF46-441E-9B0C-A0B378E9D5C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22194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5ECB-182F-4613-AA22-E7141E7E85EC}" type="datetimeFigureOut">
              <a:rPr lang="pt-PT" smtClean="0"/>
              <a:t>03/04/2024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BB07B-AF46-441E-9B0C-A0B378E9D5C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31917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5ECB-182F-4613-AA22-E7141E7E85EC}" type="datetimeFigureOut">
              <a:rPr lang="pt-PT" smtClean="0"/>
              <a:t>03/04/2024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BB07B-AF46-441E-9B0C-A0B378E9D5C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77015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5ECB-182F-4613-AA22-E7141E7E85EC}" type="datetimeFigureOut">
              <a:rPr lang="pt-PT" smtClean="0"/>
              <a:t>03/04/2024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BB07B-AF46-441E-9B0C-A0B378E9D5C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8520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5ECB-182F-4613-AA22-E7141E7E85EC}" type="datetimeFigureOut">
              <a:rPr lang="pt-PT" smtClean="0"/>
              <a:t>03/04/2024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BB07B-AF46-441E-9B0C-A0B378E9D5C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83228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5ECB-182F-4613-AA22-E7141E7E85EC}" type="datetimeFigureOut">
              <a:rPr lang="pt-PT" smtClean="0"/>
              <a:t>03/04/2024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BB07B-AF46-441E-9B0C-A0B378E9D5C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92536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5ECB-182F-4613-AA22-E7141E7E85EC}" type="datetimeFigureOut">
              <a:rPr lang="pt-PT" smtClean="0"/>
              <a:t>03/04/2024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BB07B-AF46-441E-9B0C-A0B378E9D5C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91429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5ECB-182F-4613-AA22-E7141E7E85EC}" type="datetimeFigureOut">
              <a:rPr lang="pt-PT" smtClean="0"/>
              <a:t>03/04/2024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BB07B-AF46-441E-9B0C-A0B378E9D5C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95599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5ECB-182F-4613-AA22-E7141E7E85EC}" type="datetimeFigureOut">
              <a:rPr lang="pt-PT" smtClean="0"/>
              <a:t>03/04/2024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BB07B-AF46-441E-9B0C-A0B378E9D5C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47571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B5ECB-182F-4613-AA22-E7141E7E85EC}" type="datetimeFigureOut">
              <a:rPr lang="pt-PT" smtClean="0"/>
              <a:t>03/04/2024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BB07B-AF46-441E-9B0C-A0B378E9D5C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40454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32626" y="4456044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pt-PT" b="1" dirty="0"/>
              <a:t>Apresentação do relatório do dossiê </a:t>
            </a:r>
            <a:r>
              <a:rPr lang="pt-PT" b="1" dirty="0" err="1"/>
              <a:t>n.</a:t>
            </a:r>
            <a:r>
              <a:rPr lang="pt-PT" b="1" baseline="30000" dirty="0" err="1"/>
              <a:t>o</a:t>
            </a:r>
            <a:r>
              <a:rPr lang="pt-PT" b="1" dirty="0"/>
              <a:t> 3/2021-MM</a:t>
            </a:r>
          </a:p>
          <a:p>
            <a:endParaRPr lang="pt-PT" dirty="0"/>
          </a:p>
          <a:p>
            <a:r>
              <a:rPr lang="pt-PT" sz="2000" b="1" dirty="0">
                <a:solidFill>
                  <a:schemeClr val="accent5">
                    <a:lumMod val="75000"/>
                  </a:schemeClr>
                </a:solidFill>
              </a:rPr>
              <a:t>CENTRO DE ESTUDOS JUDICIÁRIOS</a:t>
            </a:r>
          </a:p>
          <a:p>
            <a:r>
              <a:rPr lang="pt-PT" sz="2000" b="1" dirty="0">
                <a:solidFill>
                  <a:schemeClr val="accent5">
                    <a:lumMod val="75000"/>
                  </a:schemeClr>
                </a:solidFill>
              </a:rPr>
              <a:t>Coimbra, 5 de abril de 2024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7D89F956-037C-45B6-B64D-DFDF377CBE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7688" y="1330600"/>
            <a:ext cx="5616624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270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72678" y="1035734"/>
            <a:ext cx="32733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/>
              <a:t>2. Informação recolhida </a:t>
            </a:r>
            <a:endParaRPr lang="pt-PT" sz="24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D89F956-037C-45B6-B64D-DFDF377CBE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038" y="257081"/>
            <a:ext cx="2348237" cy="69242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872678" y="1491327"/>
            <a:ext cx="53555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pt-PT" b="1" dirty="0">
                <a:solidFill>
                  <a:schemeClr val="accent5">
                    <a:lumMod val="75000"/>
                  </a:schemeClr>
                </a:solidFill>
              </a:rPr>
              <a:t>2.1. Matéria de facto provada no processo judicial </a:t>
            </a:r>
            <a:endParaRPr lang="pt-PT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872678" y="2022771"/>
            <a:ext cx="10557322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88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que respeita à história de vida de </a:t>
            </a:r>
            <a:r>
              <a:rPr lang="pt-PT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B, </a:t>
            </a: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destaca-se:</a:t>
            </a:r>
            <a:r>
              <a:rPr lang="pt-PT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pt-PT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marR="88900" lvl="1" indent="-342900" algn="just">
              <a:spcAft>
                <a:spcPts val="600"/>
              </a:spcAft>
              <a:buFont typeface="+mj-lt"/>
              <a:buAutoNum type="alphaLcPeriod" startAt="6"/>
            </a:pP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Quando convivia, ocasionalmente, com a sua mulher e os dois filhos do casal, tais contactos eram conturbados e </a:t>
            </a:r>
            <a:r>
              <a:rPr lang="pt-PT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</a:t>
            </a: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manifestava dificuldade em lidar com o conflito, não obstante o esforço daqueles para não o contrariarem e anuírem às suas pretensões</a:t>
            </a:r>
            <a:endParaRPr lang="pt-PT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marR="88900" lvl="1" indent="-342900" algn="just">
              <a:spcAft>
                <a:spcPts val="600"/>
              </a:spcAft>
              <a:buFont typeface="+mj-lt"/>
              <a:buAutoNum type="alphaLcPeriod" startAt="6"/>
            </a:pP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Mais tarde, </a:t>
            </a:r>
            <a:r>
              <a:rPr lang="pt-PT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</a:t>
            </a: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deixou de compareceu a algumas das consultas que lhe foram marcadas e deixou de tomar a medicação prescrita ou tomava-a sem critério</a:t>
            </a:r>
            <a:endParaRPr lang="pt-PT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marR="88900" lvl="1" indent="-342900" algn="just">
              <a:spcAft>
                <a:spcPts val="600"/>
              </a:spcAft>
              <a:buFont typeface="+mj-lt"/>
              <a:buAutoNum type="alphaLcPeriod" startAt="6"/>
            </a:pP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Não exerce qualquer atividade profissional desde 2010</a:t>
            </a:r>
            <a:endParaRPr lang="pt-PT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marR="88900" lvl="1" indent="-342900" algn="just">
              <a:spcAft>
                <a:spcPts val="600"/>
              </a:spcAft>
              <a:buFont typeface="+mj-lt"/>
              <a:buAutoNum type="alphaLcPeriod" startAt="6"/>
            </a:pP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subsistência económica do agregado familiar foi assegurada com base no vencimento mensal de </a:t>
            </a:r>
            <a:r>
              <a:rPr lang="pt-PT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</a:t>
            </a: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a qual trabalhava como auxiliar de ação educativa, no dinheiro que </a:t>
            </a:r>
            <a:r>
              <a:rPr lang="pt-PT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</a:t>
            </a: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herdou de sua mãe e nas poupanças que o mesmo efetuou a partir dos rendimentos que obteve do seu trabalho em França</a:t>
            </a:r>
          </a:p>
          <a:p>
            <a:pPr marL="800100" marR="88900" lvl="1" indent="-342900" algn="just">
              <a:spcAft>
                <a:spcPts val="600"/>
              </a:spcAft>
              <a:buFont typeface="+mj-lt"/>
              <a:buAutoNum type="alphaLcPeriod" startAt="6"/>
            </a:pP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 meio comunitário onde </a:t>
            </a:r>
            <a:r>
              <a:rPr lang="pt-PT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reside, este é referenciado como pessoa reservada e de difícil relacionamento interpessoal</a:t>
            </a:r>
            <a:endParaRPr lang="pt-PT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5F929C96-4127-478F-8EC0-37841B8E0B8C}"/>
              </a:ext>
            </a:extLst>
          </p:cNvPr>
          <p:cNvSpPr/>
          <p:nvPr/>
        </p:nvSpPr>
        <p:spPr>
          <a:xfrm>
            <a:off x="6507250" y="418629"/>
            <a:ext cx="2303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Dossiê </a:t>
            </a:r>
            <a:r>
              <a:rPr lang="pt-PT" dirty="0" err="1"/>
              <a:t>n.</a:t>
            </a:r>
            <a:r>
              <a:rPr lang="pt-PT" baseline="30000" dirty="0" err="1"/>
              <a:t>o</a:t>
            </a:r>
            <a:r>
              <a:rPr lang="pt-PT" dirty="0"/>
              <a:t> 3/2021-MM</a:t>
            </a:r>
          </a:p>
        </p:txBody>
      </p:sp>
    </p:spTree>
    <p:extLst>
      <p:ext uri="{BB962C8B-B14F-4D97-AF65-F5344CB8AC3E}">
        <p14:creationId xmlns:p14="http://schemas.microsoft.com/office/powerpoint/2010/main" val="2562892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72678" y="1035734"/>
            <a:ext cx="32733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/>
              <a:t>2. Informação recolhida </a:t>
            </a:r>
            <a:endParaRPr lang="pt-PT" sz="24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D89F956-037C-45B6-B64D-DFDF377CBE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038" y="257081"/>
            <a:ext cx="2348237" cy="69242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872678" y="1491327"/>
            <a:ext cx="65096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>
                <a:solidFill>
                  <a:schemeClr val="accent5">
                    <a:lumMod val="75000"/>
                  </a:schemeClr>
                </a:solidFill>
              </a:rPr>
              <a:t>2.2. Outras informações relevantes para o processo em análise</a:t>
            </a:r>
            <a:endParaRPr lang="pt-PT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872677" y="2022771"/>
            <a:ext cx="10669466" cy="4096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8900" algn="just">
              <a:lnSpc>
                <a:spcPct val="150000"/>
              </a:lnSpc>
              <a:spcAft>
                <a:spcPts val="800"/>
              </a:spcAft>
            </a:pP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pt-PT" sz="1800" u="sng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Informações dos diferentes setores de intervenção </a:t>
            </a:r>
            <a:endParaRPr lang="pt-PT" sz="1800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" marR="88900" algn="just">
              <a:lnSpc>
                <a:spcPct val="150000"/>
              </a:lnSpc>
              <a:spcAft>
                <a:spcPts val="800"/>
              </a:spcAft>
            </a:pP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pesquisa de informações sobre a família em causa, nos diferentes setores de intervenção no contexto da violência doméstica apenas aportou dados relevantes na área da saúde</a:t>
            </a:r>
          </a:p>
          <a:p>
            <a:pPr marL="6985" marR="88900" algn="just">
              <a:lnSpc>
                <a:spcPct val="150000"/>
              </a:lnSpc>
              <a:spcAft>
                <a:spcPts val="800"/>
              </a:spcAft>
            </a:pP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 anterioridade á data das tentativas de homicídio (fevereiro de 2020) não foi encontrado qualquer registo de contacto com a GNR, com a Linha Nacional de Emergência Social (LNES) ou com a Rede Nacional de Apoio às Vítimas de Violência Doméstica (RNAVVD)</a:t>
            </a:r>
          </a:p>
          <a:p>
            <a:pPr marL="6985" marR="88900" algn="just">
              <a:lnSpc>
                <a:spcPct val="150000"/>
              </a:lnSpc>
              <a:spcAft>
                <a:spcPts val="800"/>
              </a:spcAft>
            </a:pP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Também não foi encontrada qualquer intervenção da escola frequentada por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de Comissão de Proteção de Crianças e Jovens (CPCJ), ou do Instituto de Medicina Legal e Ciências Forenses (INMLCF) no âmbito da avaliação do dano</a:t>
            </a:r>
            <a:endParaRPr lang="pt-PT" sz="1800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4479CB51-A9BD-4841-8AD1-8B38E324DFCC}"/>
              </a:ext>
            </a:extLst>
          </p:cNvPr>
          <p:cNvSpPr/>
          <p:nvPr/>
        </p:nvSpPr>
        <p:spPr>
          <a:xfrm>
            <a:off x="6507250" y="418629"/>
            <a:ext cx="2303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Dossiê </a:t>
            </a:r>
            <a:r>
              <a:rPr lang="pt-PT" dirty="0" err="1"/>
              <a:t>n.</a:t>
            </a:r>
            <a:r>
              <a:rPr lang="pt-PT" baseline="30000" dirty="0" err="1"/>
              <a:t>o</a:t>
            </a:r>
            <a:r>
              <a:rPr lang="pt-PT" dirty="0"/>
              <a:t> 3/2021-MM</a:t>
            </a:r>
          </a:p>
        </p:txBody>
      </p:sp>
    </p:spTree>
    <p:extLst>
      <p:ext uri="{BB962C8B-B14F-4D97-AF65-F5344CB8AC3E}">
        <p14:creationId xmlns:p14="http://schemas.microsoft.com/office/powerpoint/2010/main" val="706862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72678" y="1035734"/>
            <a:ext cx="32733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/>
              <a:t>2. Informação recolhida </a:t>
            </a:r>
            <a:endParaRPr lang="pt-PT" sz="24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D89F956-037C-45B6-B64D-DFDF377CBE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038" y="257081"/>
            <a:ext cx="2348237" cy="69242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872678" y="1491327"/>
            <a:ext cx="65096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>
                <a:solidFill>
                  <a:schemeClr val="accent5">
                    <a:lumMod val="75000"/>
                  </a:schemeClr>
                </a:solidFill>
              </a:rPr>
              <a:t>2.2. Outras informações relevantes para o processo em análise</a:t>
            </a:r>
            <a:endParaRPr lang="pt-PT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872677" y="2022771"/>
            <a:ext cx="1066946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8900" algn="just">
              <a:spcAft>
                <a:spcPts val="600"/>
              </a:spcAft>
            </a:pP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u="sng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Informações do setor da saúde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pt-PT" sz="1800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88900" algn="just">
              <a:spcAft>
                <a:spcPts val="600"/>
              </a:spcAft>
            </a:pP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informação obtida no setor da saúde é referente a </a:t>
            </a:r>
            <a:r>
              <a:rPr lang="pt-PT" sz="1800" b="1" dirty="0" err="1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a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 a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 relativamente a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não existem registos de dados de saúde relevantes</a:t>
            </a:r>
          </a:p>
          <a:p>
            <a:pPr marR="88900" algn="just">
              <a:spcAft>
                <a:spcPts val="600"/>
              </a:spcAft>
            </a:pPr>
            <a:endParaRPr lang="pt-PT" sz="1800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88900" indent="443230" algn="just">
              <a:spcAft>
                <a:spcPts val="600"/>
              </a:spcAft>
            </a:pP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pt-PT" sz="1800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" marR="88900" indent="-6985" algn="just">
              <a:spcAft>
                <a:spcPts val="600"/>
              </a:spcAft>
            </a:pP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Registos da Unidade de Saúde Familiar respeitantes a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A: </a:t>
            </a:r>
            <a:endParaRPr lang="pt-PT" sz="1800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" marR="88900" indent="-6985" algn="just">
              <a:spcAft>
                <a:spcPts val="600"/>
              </a:spcAft>
            </a:pPr>
            <a:r>
              <a:rPr lang="pt-PT" sz="1800" i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2004 - Doença depressiva e medicação (antidepressivo + ansiolítico)</a:t>
            </a:r>
            <a:endParaRPr lang="pt-PT" sz="1800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" marR="88900" indent="-6985" algn="just">
              <a:spcAft>
                <a:spcPts val="600"/>
              </a:spcAft>
            </a:pPr>
            <a:r>
              <a:rPr lang="pt-PT" sz="1800" i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2014 - Perturbação do sono</a:t>
            </a:r>
            <a:endParaRPr lang="pt-PT" sz="1800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" marR="88900" indent="-6985" algn="just">
              <a:spcAft>
                <a:spcPts val="600"/>
              </a:spcAft>
            </a:pPr>
            <a:r>
              <a:rPr lang="pt-PT" sz="1800" i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2016 - Mantém medicação com antidepressivo + ansiolítico  </a:t>
            </a:r>
            <a:endParaRPr lang="pt-PT" sz="1800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" marR="88900" indent="-6985" algn="just">
              <a:spcAft>
                <a:spcPts val="600"/>
              </a:spcAft>
            </a:pP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Sem outros registos</a:t>
            </a:r>
            <a:endParaRPr lang="pt-PT" sz="1800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4479CB51-A9BD-4841-8AD1-8B38E324DFCC}"/>
              </a:ext>
            </a:extLst>
          </p:cNvPr>
          <p:cNvSpPr/>
          <p:nvPr/>
        </p:nvSpPr>
        <p:spPr>
          <a:xfrm>
            <a:off x="6507250" y="418629"/>
            <a:ext cx="2303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Dossiê </a:t>
            </a:r>
            <a:r>
              <a:rPr lang="pt-PT" dirty="0" err="1"/>
              <a:t>n.</a:t>
            </a:r>
            <a:r>
              <a:rPr lang="pt-PT" baseline="30000" dirty="0" err="1"/>
              <a:t>o</a:t>
            </a:r>
            <a:r>
              <a:rPr lang="pt-PT" dirty="0"/>
              <a:t> 3/2021-MM</a:t>
            </a:r>
          </a:p>
        </p:txBody>
      </p:sp>
    </p:spTree>
    <p:extLst>
      <p:ext uri="{BB962C8B-B14F-4D97-AF65-F5344CB8AC3E}">
        <p14:creationId xmlns:p14="http://schemas.microsoft.com/office/powerpoint/2010/main" val="4277620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72678" y="1035734"/>
            <a:ext cx="32733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/>
              <a:t>2. Informação recolhida </a:t>
            </a:r>
            <a:endParaRPr lang="pt-PT" sz="24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D89F956-037C-45B6-B64D-DFDF377CBE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038" y="257081"/>
            <a:ext cx="2348237" cy="69242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872678" y="1491327"/>
            <a:ext cx="65096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>
                <a:solidFill>
                  <a:schemeClr val="accent5">
                    <a:lumMod val="75000"/>
                  </a:schemeClr>
                </a:solidFill>
              </a:rPr>
              <a:t>2.2. Outras informações relevantes para o processo em análise</a:t>
            </a:r>
            <a:endParaRPr lang="pt-PT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872677" y="2022771"/>
            <a:ext cx="1066946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85" marR="88900" indent="-6985" algn="just">
              <a:spcAft>
                <a:spcPts val="600"/>
              </a:spcAft>
            </a:pP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Informações do setor da saúde respeitantes a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 </a:t>
            </a:r>
          </a:p>
          <a:p>
            <a:pPr marL="6985" marR="88900" indent="-6985" algn="just">
              <a:spcAft>
                <a:spcPts val="600"/>
              </a:spcAft>
            </a:pPr>
            <a:endParaRPr lang="pt-PT" sz="1800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" marR="88900" indent="-6985" algn="just">
              <a:spcAft>
                <a:spcPts val="600"/>
              </a:spcAft>
            </a:pPr>
            <a:r>
              <a:rPr lang="pt-PT" sz="1800" u="sng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Dados Hospitalares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endParaRPr lang="pt-PT" sz="1800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" marR="88900" indent="-6985" algn="just">
              <a:spcAft>
                <a:spcPts val="600"/>
              </a:spcAft>
            </a:pPr>
            <a:r>
              <a:rPr lang="pt-PT" sz="1800" i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2010 - Ingestão medicamentosa com intencionalidade suicida, com recurso ao SU. Deprimido após morte súbita do irmão. Verbaliza no Hospital poder voltar a tentar o suicídio. Orientado para a psiquiatria</a:t>
            </a:r>
            <a:endParaRPr lang="pt-PT" sz="1800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" marR="88900" indent="-6985" algn="just">
              <a:spcAft>
                <a:spcPts val="600"/>
              </a:spcAft>
            </a:pPr>
            <a:r>
              <a:rPr lang="pt-PT" sz="1800" i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2012 - Ingestão de </a:t>
            </a:r>
            <a:r>
              <a:rPr lang="pt-PT" sz="1800" i="1" dirty="0" err="1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Morfex</a:t>
            </a:r>
            <a:r>
              <a:rPr lang="pt-PT" sz="1800" i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sem intencionalidade suicida, mas queria dormir (SU). Mantém quadro depressivo após a morte do irmão</a:t>
            </a:r>
            <a:endParaRPr lang="pt-PT" sz="1800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" marR="88900" indent="-6985" algn="just">
              <a:spcAft>
                <a:spcPts val="600"/>
              </a:spcAft>
            </a:pPr>
            <a:r>
              <a:rPr lang="pt-PT" sz="1800" i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2012 - Intoxicação por tranquilizantes benzodiazepínicos. Depressão Neurótica</a:t>
            </a:r>
            <a:endParaRPr lang="pt-PT" sz="1800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" marR="88900" indent="-6985" algn="just">
              <a:spcAft>
                <a:spcPts val="600"/>
              </a:spcAft>
            </a:pPr>
            <a:r>
              <a:rPr lang="pt-PT" sz="1800" i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2017 - Ingestão medicamentosa (</a:t>
            </a:r>
            <a:r>
              <a:rPr lang="pt-PT" sz="1800" i="1" dirty="0" err="1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Venlafaxina</a:t>
            </a:r>
            <a:r>
              <a:rPr lang="pt-PT" sz="1800" i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+ </a:t>
            </a:r>
            <a:r>
              <a:rPr lang="pt-PT" sz="1800" i="1" dirty="0" err="1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Diazepan</a:t>
            </a:r>
            <a:r>
              <a:rPr lang="pt-PT" sz="1800" i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). Deixou carta de despedida à filha. Orientado consulta psiquiatria</a:t>
            </a:r>
            <a:endParaRPr lang="pt-PT" sz="1800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4479CB51-A9BD-4841-8AD1-8B38E324DFCC}"/>
              </a:ext>
            </a:extLst>
          </p:cNvPr>
          <p:cNvSpPr/>
          <p:nvPr/>
        </p:nvSpPr>
        <p:spPr>
          <a:xfrm>
            <a:off x="6507250" y="418629"/>
            <a:ext cx="2303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Dossiê </a:t>
            </a:r>
            <a:r>
              <a:rPr lang="pt-PT" dirty="0" err="1"/>
              <a:t>n.</a:t>
            </a:r>
            <a:r>
              <a:rPr lang="pt-PT" baseline="30000" dirty="0" err="1"/>
              <a:t>o</a:t>
            </a:r>
            <a:r>
              <a:rPr lang="pt-PT" dirty="0"/>
              <a:t> 3/2021-MM</a:t>
            </a:r>
          </a:p>
        </p:txBody>
      </p:sp>
    </p:spTree>
    <p:extLst>
      <p:ext uri="{BB962C8B-B14F-4D97-AF65-F5344CB8AC3E}">
        <p14:creationId xmlns:p14="http://schemas.microsoft.com/office/powerpoint/2010/main" val="25158475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72678" y="1035734"/>
            <a:ext cx="32733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/>
              <a:t>2. Informação recolhida </a:t>
            </a:r>
            <a:endParaRPr lang="pt-PT" sz="24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D89F956-037C-45B6-B64D-DFDF377CBE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038" y="257081"/>
            <a:ext cx="2348237" cy="69242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872678" y="1491327"/>
            <a:ext cx="65096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>
                <a:solidFill>
                  <a:schemeClr val="accent5">
                    <a:lumMod val="75000"/>
                  </a:schemeClr>
                </a:solidFill>
              </a:rPr>
              <a:t>2.2. Outras informações relevantes para o processo em análise</a:t>
            </a:r>
            <a:endParaRPr lang="pt-PT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872677" y="2022771"/>
            <a:ext cx="10895598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85" marR="88900" indent="-6985" algn="just">
              <a:spcAft>
                <a:spcPts val="600"/>
              </a:spcAft>
            </a:pP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Informações do setor da saúde respeitantes a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 </a:t>
            </a:r>
          </a:p>
          <a:p>
            <a:pPr marL="6985" marR="88900" indent="-6985" algn="just">
              <a:spcAft>
                <a:spcPts val="600"/>
              </a:spcAft>
            </a:pPr>
            <a:endParaRPr lang="pt-PT" sz="1800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" marR="88900" indent="-6985" algn="just">
              <a:spcAft>
                <a:spcPts val="600"/>
              </a:spcAft>
            </a:pPr>
            <a:r>
              <a:rPr lang="pt-PT" sz="1800" u="sng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Dados das Consultas Cuidados Primários/Médico de família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endParaRPr lang="pt-PT" sz="1800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" marR="88900" indent="-6985" algn="just">
              <a:spcAft>
                <a:spcPts val="600"/>
              </a:spcAft>
            </a:pPr>
            <a:r>
              <a:rPr lang="pt-PT" sz="1800" i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2010 - Perturbação depressiva com componente obsessiva muito acentuada. Orientado para Psiquiatria urgente e medicado com ansiolítico</a:t>
            </a:r>
            <a:endParaRPr lang="pt-PT" sz="1800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" marR="88900" indent="-6985" algn="just">
              <a:spcAft>
                <a:spcPts val="600"/>
              </a:spcAft>
            </a:pPr>
            <a:r>
              <a:rPr lang="pt-PT" i="1" dirty="0">
                <a:solidFill>
                  <a:srgbClr val="2F559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</a:t>
            </a:r>
            <a:r>
              <a:rPr lang="pt-PT" sz="1800" i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2011, 2013, 2014, 2015, 2016, 2018 e 2019, c</a:t>
            </a:r>
            <a:r>
              <a:rPr lang="pt-PT" i="1" dirty="0">
                <a:solidFill>
                  <a:srgbClr val="2F559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onsultas com </a:t>
            </a:r>
            <a:r>
              <a:rPr lang="pt-PT" sz="1800" i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registo de perturbação depressiva com distúrbio ansioso e alterações do sono. Medicação antidepressiva, ansiolítica e para alterações do sono, com ajustes regulares e alteração da medicação</a:t>
            </a:r>
            <a:endParaRPr lang="pt-PT" sz="1800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" marR="88900" indent="-6985" algn="just">
              <a:spcAft>
                <a:spcPts val="600"/>
              </a:spcAft>
            </a:pPr>
            <a:r>
              <a:rPr lang="pt-PT" i="1" dirty="0">
                <a:solidFill>
                  <a:srgbClr val="2F559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</a:t>
            </a:r>
            <a:r>
              <a:rPr lang="pt-PT" sz="1800" i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2015, agravamento da patologia psiquiátrica, acompanhamento psiquiátrico e alteração da medicação</a:t>
            </a:r>
            <a:endParaRPr lang="pt-PT" sz="1800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4479CB51-A9BD-4841-8AD1-8B38E324DFCC}"/>
              </a:ext>
            </a:extLst>
          </p:cNvPr>
          <p:cNvSpPr/>
          <p:nvPr/>
        </p:nvSpPr>
        <p:spPr>
          <a:xfrm>
            <a:off x="6507250" y="418629"/>
            <a:ext cx="2303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Dossiê </a:t>
            </a:r>
            <a:r>
              <a:rPr lang="pt-PT" dirty="0" err="1"/>
              <a:t>n.</a:t>
            </a:r>
            <a:r>
              <a:rPr lang="pt-PT" baseline="30000" dirty="0" err="1"/>
              <a:t>o</a:t>
            </a:r>
            <a:r>
              <a:rPr lang="pt-PT" dirty="0"/>
              <a:t> 3/2021-MM</a:t>
            </a:r>
          </a:p>
        </p:txBody>
      </p:sp>
    </p:spTree>
    <p:extLst>
      <p:ext uri="{BB962C8B-B14F-4D97-AF65-F5344CB8AC3E}">
        <p14:creationId xmlns:p14="http://schemas.microsoft.com/office/powerpoint/2010/main" val="4194356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72678" y="1035734"/>
            <a:ext cx="32733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/>
              <a:t>2. Informação recolhida </a:t>
            </a:r>
            <a:endParaRPr lang="pt-PT" sz="24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D89F956-037C-45B6-B64D-DFDF377CBE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038" y="257081"/>
            <a:ext cx="2348237" cy="69242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872678" y="1491327"/>
            <a:ext cx="65096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>
                <a:solidFill>
                  <a:schemeClr val="accent5">
                    <a:lumMod val="75000"/>
                  </a:schemeClr>
                </a:solidFill>
              </a:rPr>
              <a:t>2.2. Outras informações relevantes para o processo em análise</a:t>
            </a:r>
            <a:endParaRPr lang="pt-PT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872677" y="2022771"/>
            <a:ext cx="10669466" cy="3944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85" marR="88900" indent="-6985" algn="just">
              <a:lnSpc>
                <a:spcPct val="150000"/>
              </a:lnSpc>
              <a:spcAft>
                <a:spcPts val="1200"/>
              </a:spcAft>
            </a:pP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Registos da Unidade de Saúde Familiar respeitantes a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D: </a:t>
            </a:r>
            <a:endParaRPr lang="pt-PT" sz="1800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" marR="88900" indent="-6985" algn="just">
              <a:spcAft>
                <a:spcPts val="800"/>
              </a:spcAft>
            </a:pPr>
            <a:r>
              <a:rPr lang="pt-PT" sz="1800" i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2011 –médica de família envia para </a:t>
            </a:r>
            <a:r>
              <a:rPr lang="pt-PT" i="1" dirty="0">
                <a:solidFill>
                  <a:srgbClr val="2F559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</a:t>
            </a:r>
            <a:r>
              <a:rPr lang="pt-PT" sz="1800" i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onsulta Pedopsiquiatria por “comportamentos do Adolescente”</a:t>
            </a:r>
            <a:endParaRPr lang="pt-PT" sz="1800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" marR="88900" indent="-6985" algn="just">
              <a:spcAft>
                <a:spcPts val="800"/>
              </a:spcAft>
            </a:pPr>
            <a:r>
              <a:rPr lang="pt-PT" sz="1800" i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2012 - Tentativa de suicídio/Ingestão herbicida, em consulta de pedopsiquiatria, medicado. Pedopsiquiatria - Suspeita de PHDA, impulsivo</a:t>
            </a:r>
            <a:endParaRPr lang="pt-PT" sz="1800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" marR="88900" indent="-6985" algn="just">
              <a:spcAft>
                <a:spcPts val="800"/>
              </a:spcAft>
            </a:pPr>
            <a:r>
              <a:rPr lang="pt-PT" sz="1800" i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2012 - Pediatria/SU: Intoxicação com ingestão medicamentosa. Contexto familiar: pai desvaloriza o filho, irmã na universidade, pais estiveram separados, situação conflituosa entre os pais</a:t>
            </a:r>
            <a:endParaRPr lang="pt-PT" sz="1800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" marR="88900" indent="-6985" algn="just">
              <a:spcAft>
                <a:spcPts val="800"/>
              </a:spcAft>
            </a:pPr>
            <a:r>
              <a:rPr lang="pt-PT" sz="1800" i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2016 - “Acessos de tosse” desde há vários anos, agrava-se quando está mais nervoso. Tiques???. Orientado para Otorrino para despiste de organicidade</a:t>
            </a:r>
            <a:r>
              <a:rPr lang="pt-PT" dirty="0">
                <a:solidFill>
                  <a:srgbClr val="2F559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PT" sz="1800" i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Antecedentes - Mau comportamento na escola. “Relação dos pais piorou em 2011 e coincidiu com a morte de um tio paterno que conduziu a depressão do pai. “Os pais moram juntos, mas é como estivessem separados”</a:t>
            </a:r>
            <a:endParaRPr lang="pt-PT" sz="1800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" marR="88900" indent="-6985" algn="just">
              <a:spcAft>
                <a:spcPts val="800"/>
              </a:spcAft>
            </a:pPr>
            <a:r>
              <a:rPr lang="pt-PT" sz="1800" i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2019 - outros problemas de saúde (abuso tabaco e obesidade)</a:t>
            </a:r>
            <a:endParaRPr lang="pt-PT" sz="1800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4479CB51-A9BD-4841-8AD1-8B38E324DFCC}"/>
              </a:ext>
            </a:extLst>
          </p:cNvPr>
          <p:cNvSpPr/>
          <p:nvPr/>
        </p:nvSpPr>
        <p:spPr>
          <a:xfrm>
            <a:off x="6507250" y="418629"/>
            <a:ext cx="2303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Dossiê </a:t>
            </a:r>
            <a:r>
              <a:rPr lang="pt-PT" dirty="0" err="1"/>
              <a:t>n.</a:t>
            </a:r>
            <a:r>
              <a:rPr lang="pt-PT" baseline="30000" dirty="0" err="1"/>
              <a:t>o</a:t>
            </a:r>
            <a:r>
              <a:rPr lang="pt-PT" dirty="0"/>
              <a:t> 3/2021-MM</a:t>
            </a:r>
          </a:p>
        </p:txBody>
      </p:sp>
    </p:spTree>
    <p:extLst>
      <p:ext uri="{BB962C8B-B14F-4D97-AF65-F5344CB8AC3E}">
        <p14:creationId xmlns:p14="http://schemas.microsoft.com/office/powerpoint/2010/main" val="1613913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72678" y="1035734"/>
            <a:ext cx="32733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/>
              <a:t>2. Informação recolhida </a:t>
            </a:r>
            <a:endParaRPr lang="pt-PT" sz="24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D89F956-037C-45B6-B64D-DFDF377CBE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038" y="257081"/>
            <a:ext cx="2348237" cy="69242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872678" y="1491327"/>
            <a:ext cx="65096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>
                <a:solidFill>
                  <a:schemeClr val="accent5">
                    <a:lumMod val="75000"/>
                  </a:schemeClr>
                </a:solidFill>
              </a:rPr>
              <a:t>2.2. Outras informações relevantes para o processo em análise</a:t>
            </a:r>
            <a:endParaRPr lang="pt-PT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872677" y="2022771"/>
            <a:ext cx="10669466" cy="274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8900" algn="just">
              <a:lnSpc>
                <a:spcPct val="150000"/>
              </a:lnSpc>
              <a:spcAft>
                <a:spcPts val="800"/>
              </a:spcAft>
            </a:pP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u="sng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Informações do setor da saúde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pt-PT" sz="1800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88900" indent="443230" algn="just">
              <a:lnSpc>
                <a:spcPct val="150000"/>
              </a:lnSpc>
              <a:spcAft>
                <a:spcPts val="800"/>
              </a:spcAft>
            </a:pP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Releva o facto de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 os filhos serem seguidos por uma médica especialista em medicina geral e familiar, numa determinada Unidade de Saúde Familiar (USF) e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ser seguido por outra médica, numa USF diferente</a:t>
            </a:r>
          </a:p>
          <a:p>
            <a:pPr marR="88900" indent="443230" algn="just">
              <a:lnSpc>
                <a:spcPct val="150000"/>
              </a:lnSpc>
              <a:spcAft>
                <a:spcPts val="800"/>
              </a:spcAft>
            </a:pP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Ou seja, pese embora residindo no mesmo domicílio, em termos de assistência médica primária familiar, esta família estava fragmentada, não existindo, portanto, neste setor, um conhecimento integrado do agregado familiar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pt-PT" sz="1800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4479CB51-A9BD-4841-8AD1-8B38E324DFCC}"/>
              </a:ext>
            </a:extLst>
          </p:cNvPr>
          <p:cNvSpPr/>
          <p:nvPr/>
        </p:nvSpPr>
        <p:spPr>
          <a:xfrm>
            <a:off x="6507250" y="418629"/>
            <a:ext cx="2303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Dossiê </a:t>
            </a:r>
            <a:r>
              <a:rPr lang="pt-PT" dirty="0" err="1"/>
              <a:t>n.</a:t>
            </a:r>
            <a:r>
              <a:rPr lang="pt-PT" baseline="30000" dirty="0" err="1"/>
              <a:t>o</a:t>
            </a:r>
            <a:r>
              <a:rPr lang="pt-PT" dirty="0"/>
              <a:t> 3/2021-MM</a:t>
            </a:r>
          </a:p>
        </p:txBody>
      </p:sp>
    </p:spTree>
    <p:extLst>
      <p:ext uri="{BB962C8B-B14F-4D97-AF65-F5344CB8AC3E}">
        <p14:creationId xmlns:p14="http://schemas.microsoft.com/office/powerpoint/2010/main" val="27930102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7D89F956-037C-45B6-B64D-DFDF377CBE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038" y="257081"/>
            <a:ext cx="2348237" cy="692429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849470" y="2005513"/>
            <a:ext cx="10660840" cy="2385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pt-PT" b="1" dirty="0">
                <a:solidFill>
                  <a:srgbClr val="2F5597"/>
                </a:solidFill>
              </a:rPr>
              <a:t>Esclareceu que: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pt-PT" b="1" dirty="0">
                <a:solidFill>
                  <a:srgbClr val="2F5597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sempre se sentiu “revoltado” com a família dele. Foi criado pelos avós e achava que os primos tinham mais apoio familiar do que ele. Pensa que este comportamento de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é um “trauma” de infância. Sempre foi um “revoltado”. Sentia revolta com o filho, com a família, com os colegas de trabalho. Começou assim quando o filho tinha mais ou menos sete anos. Evitava o convívio com a família.  A certa altura,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B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ficou muito gordo, queria fazer dieta e não comia com eles. Quando a mãe de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veio de França, ele quis que ela ficasse a viver lá em casa. Fazia muitas despesas, fazia compras disparatadas. Entre outras coisas, comprava armas e dizia que era para se “virar” contra os irmãos</a:t>
            </a:r>
            <a:endParaRPr lang="pt-PT" dirty="0">
              <a:solidFill>
                <a:srgbClr val="2F5597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849470" y="4287824"/>
            <a:ext cx="106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b="1" dirty="0">
                <a:solidFill>
                  <a:srgbClr val="2F5597"/>
                </a:solidFill>
              </a:rPr>
              <a:t>B</a:t>
            </a:r>
            <a:r>
              <a:rPr lang="pt-PT" dirty="0">
                <a:solidFill>
                  <a:srgbClr val="2F5597"/>
                </a:solidFill>
              </a:rPr>
              <a:t> iniciou consulta particular de psiquiatria por volta de 2015, mas o tratamento prescrito pela médica não resultou. Ela não o acompanhava às consultas porque ele não permitia. Ele só ia ao </a:t>
            </a:r>
            <a:r>
              <a:rPr lang="pt-PT" dirty="0" err="1">
                <a:solidFill>
                  <a:srgbClr val="2F5597"/>
                </a:solidFill>
              </a:rPr>
              <a:t>SNSpara</a:t>
            </a:r>
            <a:r>
              <a:rPr lang="pt-PT" dirty="0">
                <a:solidFill>
                  <a:srgbClr val="2F5597"/>
                </a:solidFill>
              </a:rPr>
              <a:t> ir buscar receitas</a:t>
            </a:r>
          </a:p>
        </p:txBody>
      </p:sp>
      <p:sp>
        <p:nvSpPr>
          <p:cNvPr id="6" name="Retângulo 5"/>
          <p:cNvSpPr/>
          <p:nvPr/>
        </p:nvSpPr>
        <p:spPr>
          <a:xfrm>
            <a:off x="849470" y="4831197"/>
            <a:ext cx="10737012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2F5597"/>
                </a:solidFill>
              </a:rPr>
              <a:t>O relacionamento de </a:t>
            </a:r>
            <a:r>
              <a:rPr lang="pt-PT" b="1" dirty="0">
                <a:solidFill>
                  <a:srgbClr val="2F5597"/>
                </a:solidFill>
              </a:rPr>
              <a:t>B</a:t>
            </a:r>
            <a:r>
              <a:rPr lang="pt-PT" dirty="0">
                <a:solidFill>
                  <a:srgbClr val="2F5597"/>
                </a:solidFill>
              </a:rPr>
              <a:t> com o filho </a:t>
            </a:r>
            <a:r>
              <a:rPr lang="pt-PT" b="1" dirty="0">
                <a:solidFill>
                  <a:srgbClr val="2F5597"/>
                </a:solidFill>
              </a:rPr>
              <a:t>D</a:t>
            </a:r>
            <a:r>
              <a:rPr lang="pt-PT" dirty="0">
                <a:solidFill>
                  <a:srgbClr val="2F5597"/>
                </a:solidFill>
              </a:rPr>
              <a:t> era muito mau, chamava-lhe “gordo”. Com a filha </a:t>
            </a:r>
            <a:r>
              <a:rPr lang="pt-PT" b="1" dirty="0">
                <a:solidFill>
                  <a:srgbClr val="2F5597"/>
                </a:solidFill>
              </a:rPr>
              <a:t>C</a:t>
            </a:r>
            <a:r>
              <a:rPr lang="pt-PT" dirty="0">
                <a:solidFill>
                  <a:srgbClr val="2F5597"/>
                </a:solidFill>
              </a:rPr>
              <a:t> tinha uma relação “boa”.  Esta tentava falar com </a:t>
            </a:r>
            <a:r>
              <a:rPr lang="pt-PT" b="1" dirty="0">
                <a:solidFill>
                  <a:srgbClr val="2F5597"/>
                </a:solidFill>
              </a:rPr>
              <a:t>B</a:t>
            </a:r>
            <a:r>
              <a:rPr lang="pt-PT" dirty="0">
                <a:solidFill>
                  <a:srgbClr val="2F5597"/>
                </a:solidFill>
              </a:rPr>
              <a:t>, procurando acalmá-lo sem interferir na relação do casal. Dizia-lhe, contudo, que não sabia como é que havia de agir. Quando </a:t>
            </a:r>
            <a:r>
              <a:rPr lang="pt-PT" b="1" dirty="0">
                <a:solidFill>
                  <a:srgbClr val="2F5597"/>
                </a:solidFill>
              </a:rPr>
              <a:t>C</a:t>
            </a:r>
            <a:r>
              <a:rPr lang="pt-PT" dirty="0">
                <a:solidFill>
                  <a:srgbClr val="2F5597"/>
                </a:solidFill>
              </a:rPr>
              <a:t> estava, </a:t>
            </a:r>
            <a:r>
              <a:rPr lang="pt-PT" b="1" dirty="0">
                <a:solidFill>
                  <a:srgbClr val="2F5597"/>
                </a:solidFill>
              </a:rPr>
              <a:t>B</a:t>
            </a:r>
            <a:r>
              <a:rPr lang="pt-PT" dirty="0">
                <a:solidFill>
                  <a:srgbClr val="2F5597"/>
                </a:solidFill>
              </a:rPr>
              <a:t> conversava com ela e melhorava o ambiente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2F5597"/>
                </a:solidFill>
              </a:rPr>
              <a:t>na escola, </a:t>
            </a:r>
            <a:r>
              <a:rPr lang="pt-PT" b="1" dirty="0">
                <a:solidFill>
                  <a:srgbClr val="2F5597"/>
                </a:solidFill>
              </a:rPr>
              <a:t>D</a:t>
            </a:r>
            <a:r>
              <a:rPr lang="pt-PT" dirty="0">
                <a:solidFill>
                  <a:srgbClr val="2F5597"/>
                </a:solidFill>
              </a:rPr>
              <a:t> não tinha apoios. Fez duas tentativas de suicídio, foi acompanhado na pedopsiquiatria, mas eles lá não tiverem a perceção da violência doméstica vivida pela criança. Nunca existiu intervenção de CPCJ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64DA93DD-9B59-4FAA-B3E3-86A0E88FBEFB}"/>
              </a:ext>
            </a:extLst>
          </p:cNvPr>
          <p:cNvSpPr/>
          <p:nvPr/>
        </p:nvSpPr>
        <p:spPr>
          <a:xfrm>
            <a:off x="6507250" y="418629"/>
            <a:ext cx="2303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Dossiê </a:t>
            </a:r>
            <a:r>
              <a:rPr lang="pt-PT" dirty="0" err="1"/>
              <a:t>n.</a:t>
            </a:r>
            <a:r>
              <a:rPr lang="pt-PT" baseline="30000" dirty="0" err="1"/>
              <a:t>o</a:t>
            </a:r>
            <a:r>
              <a:rPr lang="pt-PT" dirty="0"/>
              <a:t> 3/2021-MM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0BCC0366-0D3B-40A3-AEB6-24D0FACED8EB}"/>
              </a:ext>
            </a:extLst>
          </p:cNvPr>
          <p:cNvSpPr/>
          <p:nvPr/>
        </p:nvSpPr>
        <p:spPr>
          <a:xfrm>
            <a:off x="872678" y="1035734"/>
            <a:ext cx="30346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/>
              <a:t>3. Audição das vítimas</a:t>
            </a:r>
            <a:endParaRPr lang="pt-PT" sz="2400" dirty="0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CEE7ED7A-BD80-41B0-B0C8-D46EDD7755B9}"/>
              </a:ext>
            </a:extLst>
          </p:cNvPr>
          <p:cNvSpPr/>
          <p:nvPr/>
        </p:nvSpPr>
        <p:spPr>
          <a:xfrm>
            <a:off x="872678" y="1491327"/>
            <a:ext cx="17279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>
                <a:solidFill>
                  <a:schemeClr val="accent5">
                    <a:lumMod val="75000"/>
                  </a:schemeClr>
                </a:solidFill>
              </a:rPr>
              <a:t>3.1. Vítima A</a:t>
            </a:r>
            <a:endParaRPr lang="pt-PT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59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7D89F956-037C-45B6-B64D-DFDF377CBE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038" y="257081"/>
            <a:ext cx="2348237" cy="692429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849470" y="2005513"/>
            <a:ext cx="10660840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pt-PT" b="1" dirty="0">
                <a:solidFill>
                  <a:srgbClr val="2F5597"/>
                </a:solidFill>
              </a:rPr>
              <a:t>Esclareceu que: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nunca pediu ajuda a ninguém porque tinha medo, pensava que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nunca ia ser preso, achava que apenas lhe iam retirar as armas sem outras consequências e que ele depois a matava. Também nunca contou nada à médica de família, que não era a mesma de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porque tinha medo. Não tinha confiança para pedir apoio a nenhuma instituição, pois achava que não a iriam proteger </a:t>
            </a:r>
            <a:endParaRPr lang="pt-PT" dirty="0">
              <a:solidFill>
                <a:srgbClr val="2F5597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849470" y="3607672"/>
            <a:ext cx="106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2F5597"/>
                </a:solidFill>
              </a:rPr>
              <a:t>quando foi vítima da tentativa de homicídio, nessa altura achou que iriam agir contra </a:t>
            </a:r>
            <a:r>
              <a:rPr lang="pt-PT" b="1" dirty="0">
                <a:solidFill>
                  <a:srgbClr val="2F5597"/>
                </a:solidFill>
              </a:rPr>
              <a:t>B</a:t>
            </a:r>
            <a:r>
              <a:rPr lang="pt-PT" dirty="0">
                <a:solidFill>
                  <a:srgbClr val="2F5597"/>
                </a:solidFill>
              </a:rPr>
              <a:t>, “tinha a certeza de que ele ia ser preso”. Por isso, pediu ajuda</a:t>
            </a:r>
          </a:p>
        </p:txBody>
      </p:sp>
      <p:sp>
        <p:nvSpPr>
          <p:cNvPr id="6" name="Retângulo 5"/>
          <p:cNvSpPr/>
          <p:nvPr/>
        </p:nvSpPr>
        <p:spPr>
          <a:xfrm>
            <a:off x="849470" y="4301890"/>
            <a:ext cx="10737012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2F5597"/>
                </a:solidFill>
              </a:rPr>
              <a:t>vem de um meio muito pobre. Lembra-se de trabalhar no campo desde muito pequenina. A mãe dela foi vítima de violência doméstica desde que se lembra. O pai sempre agrediu a mãe, bem como a ela e à irmã. Casou-se com 19 anos para se libertar da “vida de trabalho” que tinha em casa dos pais e teve a filha </a:t>
            </a:r>
            <a:r>
              <a:rPr lang="pt-PT" b="1" dirty="0">
                <a:solidFill>
                  <a:srgbClr val="2F5597"/>
                </a:solidFill>
              </a:rPr>
              <a:t>C</a:t>
            </a:r>
            <a:r>
              <a:rPr lang="pt-PT" dirty="0">
                <a:solidFill>
                  <a:srgbClr val="2F5597"/>
                </a:solidFill>
              </a:rPr>
              <a:t> aos 20 anos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2F5597"/>
                </a:solidFill>
              </a:rPr>
              <a:t>quando contava à mãe os maus-tratos a que era sujeita, esta dizia-lhe “vê se te aguentas”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64DA93DD-9B59-4FAA-B3E3-86A0E88FBEFB}"/>
              </a:ext>
            </a:extLst>
          </p:cNvPr>
          <p:cNvSpPr/>
          <p:nvPr/>
        </p:nvSpPr>
        <p:spPr>
          <a:xfrm>
            <a:off x="6507250" y="418629"/>
            <a:ext cx="2303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Dossiê </a:t>
            </a:r>
            <a:r>
              <a:rPr lang="pt-PT" dirty="0" err="1"/>
              <a:t>n.</a:t>
            </a:r>
            <a:r>
              <a:rPr lang="pt-PT" baseline="30000" dirty="0" err="1"/>
              <a:t>o</a:t>
            </a:r>
            <a:r>
              <a:rPr lang="pt-PT" dirty="0"/>
              <a:t> 3/2021-MM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0BCC0366-0D3B-40A3-AEB6-24D0FACED8EB}"/>
              </a:ext>
            </a:extLst>
          </p:cNvPr>
          <p:cNvSpPr/>
          <p:nvPr/>
        </p:nvSpPr>
        <p:spPr>
          <a:xfrm>
            <a:off x="872678" y="1035734"/>
            <a:ext cx="30346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/>
              <a:t>3. Audição das vítimas</a:t>
            </a:r>
            <a:endParaRPr lang="pt-PT" sz="2400" dirty="0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CEE7ED7A-BD80-41B0-B0C8-D46EDD7755B9}"/>
              </a:ext>
            </a:extLst>
          </p:cNvPr>
          <p:cNvSpPr/>
          <p:nvPr/>
        </p:nvSpPr>
        <p:spPr>
          <a:xfrm>
            <a:off x="872678" y="1491327"/>
            <a:ext cx="17279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>
                <a:solidFill>
                  <a:schemeClr val="accent5">
                    <a:lumMod val="75000"/>
                  </a:schemeClr>
                </a:solidFill>
              </a:rPr>
              <a:t>3.1. Vítima A</a:t>
            </a:r>
            <a:endParaRPr lang="pt-PT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92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7D89F956-037C-45B6-B64D-DFDF377CBE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038" y="257081"/>
            <a:ext cx="2348237" cy="692429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849470" y="2005513"/>
            <a:ext cx="10660840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pt-PT" b="1" dirty="0">
                <a:solidFill>
                  <a:srgbClr val="2F5597"/>
                </a:solidFill>
              </a:rPr>
              <a:t>Esclareceu que: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 pai tinha um “feitio” complicado. Desde pequena que recorda que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em casa, resolvia tudo “à pancada”, agredia frequentemente os dois filhos, mas agredia mais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e também a mãe quando intervinha em defesa de ambos. Ela e o irmão tinham medo do pai. Quando contrariado,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“partia a casa toda”, pelo que, habitualmente, todos evitavam contrariá-lo. Recorda episódios de violência física de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contra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endParaRPr lang="pt-PT" dirty="0">
              <a:solidFill>
                <a:srgbClr val="2F5597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849470" y="3586700"/>
            <a:ext cx="106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b="1" dirty="0">
                <a:solidFill>
                  <a:srgbClr val="2F5597"/>
                </a:solidFill>
              </a:rPr>
              <a:t>B</a:t>
            </a:r>
            <a:r>
              <a:rPr lang="pt-PT" dirty="0">
                <a:solidFill>
                  <a:srgbClr val="2F5597"/>
                </a:solidFill>
              </a:rPr>
              <a:t> era muito agressivo com </a:t>
            </a:r>
            <a:r>
              <a:rPr lang="pt-PT" b="1" dirty="0">
                <a:solidFill>
                  <a:srgbClr val="2F5597"/>
                </a:solidFill>
              </a:rPr>
              <a:t>D</a:t>
            </a:r>
            <a:r>
              <a:rPr lang="pt-PT" dirty="0">
                <a:solidFill>
                  <a:srgbClr val="2F5597"/>
                </a:solidFill>
              </a:rPr>
              <a:t>, a mãe tentava protegê-lo. A sua postura era de tentar apaziguar todos. Refere que </a:t>
            </a:r>
            <a:r>
              <a:rPr lang="pt-PT" b="1" dirty="0">
                <a:solidFill>
                  <a:srgbClr val="2F5597"/>
                </a:solidFill>
              </a:rPr>
              <a:t>D</a:t>
            </a:r>
            <a:r>
              <a:rPr lang="pt-PT" dirty="0">
                <a:solidFill>
                  <a:srgbClr val="2F5597"/>
                </a:solidFill>
              </a:rPr>
              <a:t> fez duas tentativas de suicídio, esteve internado por esse motivo e a escola nunca sinalizou nada</a:t>
            </a:r>
          </a:p>
        </p:txBody>
      </p:sp>
      <p:sp>
        <p:nvSpPr>
          <p:cNvPr id="6" name="Retângulo 5"/>
          <p:cNvSpPr/>
          <p:nvPr/>
        </p:nvSpPr>
        <p:spPr>
          <a:xfrm>
            <a:off x="849470" y="4259945"/>
            <a:ext cx="10737012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b="1" dirty="0">
                <a:solidFill>
                  <a:srgbClr val="2F5597"/>
                </a:solidFill>
              </a:rPr>
              <a:t>B</a:t>
            </a:r>
            <a:r>
              <a:rPr lang="pt-PT" dirty="0">
                <a:solidFill>
                  <a:srgbClr val="2F5597"/>
                </a:solidFill>
              </a:rPr>
              <a:t> tinha “ataques de pânico”. Uma vez esteve internado. Recorda que ela pediu para o deixarem internado mais tempo e responderam-lhe que tinha um “comportamento bipolar”. Teria episódios depressivos alternados com comportamentos excêntricos. Sentia-se revoltado e prejudicado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b="1" dirty="0">
                <a:solidFill>
                  <a:srgbClr val="2F5597"/>
                </a:solidFill>
              </a:rPr>
              <a:t>B</a:t>
            </a:r>
            <a:r>
              <a:rPr lang="pt-PT" dirty="0">
                <a:solidFill>
                  <a:srgbClr val="2F5597"/>
                </a:solidFill>
              </a:rPr>
              <a:t> frequentava consultas privadas de psiquiatria; ia sozinho e, aparentemente, demorava pouco tempo nas consultas. Era-lhe prescrita medicação que a família desconhece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64DA93DD-9B59-4FAA-B3E3-86A0E88FBEFB}"/>
              </a:ext>
            </a:extLst>
          </p:cNvPr>
          <p:cNvSpPr/>
          <p:nvPr/>
        </p:nvSpPr>
        <p:spPr>
          <a:xfrm>
            <a:off x="6507250" y="418629"/>
            <a:ext cx="2303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Dossiê </a:t>
            </a:r>
            <a:r>
              <a:rPr lang="pt-PT" dirty="0" err="1"/>
              <a:t>n.</a:t>
            </a:r>
            <a:r>
              <a:rPr lang="pt-PT" baseline="30000" dirty="0" err="1"/>
              <a:t>o</a:t>
            </a:r>
            <a:r>
              <a:rPr lang="pt-PT" dirty="0"/>
              <a:t> 3/2021-MM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0BCC0366-0D3B-40A3-AEB6-24D0FACED8EB}"/>
              </a:ext>
            </a:extLst>
          </p:cNvPr>
          <p:cNvSpPr/>
          <p:nvPr/>
        </p:nvSpPr>
        <p:spPr>
          <a:xfrm>
            <a:off x="872678" y="1035734"/>
            <a:ext cx="30346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/>
              <a:t>3. Audição das vítimas</a:t>
            </a:r>
            <a:endParaRPr lang="pt-PT" sz="2400" dirty="0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CEE7ED7A-BD80-41B0-B0C8-D46EDD7755B9}"/>
              </a:ext>
            </a:extLst>
          </p:cNvPr>
          <p:cNvSpPr/>
          <p:nvPr/>
        </p:nvSpPr>
        <p:spPr>
          <a:xfrm>
            <a:off x="872678" y="1491327"/>
            <a:ext cx="17279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>
                <a:solidFill>
                  <a:schemeClr val="accent5">
                    <a:lumMod val="75000"/>
                  </a:schemeClr>
                </a:solidFill>
              </a:rPr>
              <a:t>3.2. Vítima C</a:t>
            </a:r>
            <a:endParaRPr lang="pt-PT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730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7D89F956-037C-45B6-B64D-DFDF377CBE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038" y="257081"/>
            <a:ext cx="2348237" cy="692429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6507250" y="418629"/>
            <a:ext cx="2303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Dossiê </a:t>
            </a:r>
            <a:r>
              <a:rPr lang="pt-PT" dirty="0" err="1"/>
              <a:t>n.</a:t>
            </a:r>
            <a:r>
              <a:rPr lang="pt-PT" baseline="30000" dirty="0" err="1"/>
              <a:t>o</a:t>
            </a:r>
            <a:r>
              <a:rPr lang="pt-PT" dirty="0"/>
              <a:t> 3/2021-MM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EC9DA21-BABC-58EE-4778-E720177E8249}"/>
              </a:ext>
            </a:extLst>
          </p:cNvPr>
          <p:cNvSpPr txBox="1"/>
          <p:nvPr/>
        </p:nvSpPr>
        <p:spPr>
          <a:xfrm>
            <a:off x="872678" y="2276167"/>
            <a:ext cx="10301828" cy="22807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marR="618490" indent="449580" algn="just">
              <a:lnSpc>
                <a:spcPct val="150000"/>
              </a:lnSpc>
              <a:spcAft>
                <a:spcPts val="600"/>
              </a:spcAft>
            </a:pP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presente relatório refere-se a duas tentativas de homicídio de que foram vítimas uma mulher de 50 anos (identificada como </a:t>
            </a:r>
            <a:r>
              <a:rPr lang="pt-PT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e o filho de 22 anos (identificado como </a:t>
            </a:r>
            <a:r>
              <a:rPr lang="pt-PT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sendo o agressor o marido e pai das vítimas, então com 53 anos de idade (identificado como </a:t>
            </a:r>
            <a:r>
              <a:rPr lang="pt-PT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6350" marR="618490" indent="449580" algn="just">
              <a:lnSpc>
                <a:spcPct val="150000"/>
              </a:lnSpc>
              <a:spcAft>
                <a:spcPts val="600"/>
              </a:spcAft>
            </a:pPr>
            <a:endParaRPr lang="pt-PT" dirty="0">
              <a:solidFill>
                <a:srgbClr val="2F5597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350" marR="618490" indent="-6350" algn="just">
              <a:lnSpc>
                <a:spcPct val="150000"/>
              </a:lnSpc>
              <a:spcAft>
                <a:spcPts val="600"/>
              </a:spcAft>
            </a:pP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pt-PT" dirty="0">
                <a:solidFill>
                  <a:srgbClr val="2F559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</a:t>
            </a: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Foi ainda interveniente outra filha de </a:t>
            </a:r>
            <a:r>
              <a:rPr lang="pt-PT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pt-PT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com 29 anos (identificada como </a:t>
            </a:r>
            <a:r>
              <a:rPr lang="pt-PT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pt-PT" dirty="0">
              <a:solidFill>
                <a:srgbClr val="2F5597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872678" y="1035734"/>
            <a:ext cx="3238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/>
              <a:t>1. Identificação do caso 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28974723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7D89F956-037C-45B6-B64D-DFDF377CBE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038" y="257081"/>
            <a:ext cx="2348237" cy="692429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866248" y="2005513"/>
            <a:ext cx="10660840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pt-PT" b="1" dirty="0">
                <a:solidFill>
                  <a:srgbClr val="2F5597"/>
                </a:solidFill>
              </a:rPr>
              <a:t>Esclareceu que: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nenhum deles recorreu a pedidos de ajuda por descrença nas diversas entidades que poderiam agir. E, por outro lado, queriam preservar a família do conhecimento público da situação em que viviam. Embora havendo quem soubesse, na comunidade, não sentiam apoio para ultrapassar esta situação</a:t>
            </a:r>
            <a:endParaRPr lang="pt-PT" dirty="0">
              <a:solidFill>
                <a:srgbClr val="2F5597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866248" y="3272031"/>
            <a:ext cx="106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2F5597"/>
                </a:solidFill>
              </a:rPr>
              <a:t>todos sabiam do arsenal de armas que </a:t>
            </a:r>
            <a:r>
              <a:rPr lang="pt-PT" b="1" dirty="0">
                <a:solidFill>
                  <a:srgbClr val="2F5597"/>
                </a:solidFill>
              </a:rPr>
              <a:t>B</a:t>
            </a:r>
            <a:r>
              <a:rPr lang="pt-PT" dirty="0">
                <a:solidFill>
                  <a:srgbClr val="2F5597"/>
                </a:solidFill>
              </a:rPr>
              <a:t> guardava no seu quarto, mas reconhece que sentiam desconfiança da GNR para o denunciar, pois pensavam que ele pagaria uma multa e voltava para casa</a:t>
            </a:r>
          </a:p>
        </p:txBody>
      </p:sp>
      <p:sp>
        <p:nvSpPr>
          <p:cNvPr id="6" name="Retângulo 5"/>
          <p:cNvSpPr/>
          <p:nvPr/>
        </p:nvSpPr>
        <p:spPr>
          <a:xfrm>
            <a:off x="866248" y="3907607"/>
            <a:ext cx="10737012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2F5597"/>
                </a:solidFill>
              </a:rPr>
              <a:t>entre 2008 e 2013, </a:t>
            </a:r>
            <a:r>
              <a:rPr lang="pt-PT" b="1" dirty="0">
                <a:solidFill>
                  <a:srgbClr val="2F5597"/>
                </a:solidFill>
              </a:rPr>
              <a:t>C</a:t>
            </a:r>
            <a:r>
              <a:rPr lang="pt-PT" dirty="0">
                <a:solidFill>
                  <a:srgbClr val="2F5597"/>
                </a:solidFill>
              </a:rPr>
              <a:t> esteve a estudar noutra cidade, onde permanecia durante a semana. E em 2018 saiu de casa dos pais para ir trabalhar noutra região do país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2F5597"/>
                </a:solidFill>
              </a:rPr>
              <a:t>foi visitar </a:t>
            </a:r>
            <a:r>
              <a:rPr lang="pt-PT" b="1" dirty="0">
                <a:solidFill>
                  <a:srgbClr val="2F5597"/>
                </a:solidFill>
              </a:rPr>
              <a:t>B</a:t>
            </a:r>
            <a:r>
              <a:rPr lang="pt-PT" dirty="0">
                <a:solidFill>
                  <a:srgbClr val="2F5597"/>
                </a:solidFill>
              </a:rPr>
              <a:t> uma vez à prisão, na altura em que decorreu o julgamento, mas ele não demonstrou nenhum arrependimento. A partir de então, não mais o contactou. No início da reclusão, </a:t>
            </a:r>
            <a:r>
              <a:rPr lang="pt-PT" b="1" dirty="0">
                <a:solidFill>
                  <a:srgbClr val="2F5597"/>
                </a:solidFill>
              </a:rPr>
              <a:t>B</a:t>
            </a:r>
            <a:r>
              <a:rPr lang="pt-PT" dirty="0">
                <a:solidFill>
                  <a:srgbClr val="2F5597"/>
                </a:solidFill>
              </a:rPr>
              <a:t> enviou cartas para a mãe, para si e para a avó (já falecida), mas há meses que já não manda nenhuma carta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64DA93DD-9B59-4FAA-B3E3-86A0E88FBEFB}"/>
              </a:ext>
            </a:extLst>
          </p:cNvPr>
          <p:cNvSpPr/>
          <p:nvPr/>
        </p:nvSpPr>
        <p:spPr>
          <a:xfrm>
            <a:off x="6507250" y="418629"/>
            <a:ext cx="2303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Dossiê </a:t>
            </a:r>
            <a:r>
              <a:rPr lang="pt-PT" dirty="0" err="1"/>
              <a:t>n.</a:t>
            </a:r>
            <a:r>
              <a:rPr lang="pt-PT" baseline="30000" dirty="0" err="1"/>
              <a:t>o</a:t>
            </a:r>
            <a:r>
              <a:rPr lang="pt-PT" dirty="0"/>
              <a:t> 3/2021-MM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0BCC0366-0D3B-40A3-AEB6-24D0FACED8EB}"/>
              </a:ext>
            </a:extLst>
          </p:cNvPr>
          <p:cNvSpPr/>
          <p:nvPr/>
        </p:nvSpPr>
        <p:spPr>
          <a:xfrm>
            <a:off x="872678" y="1035734"/>
            <a:ext cx="30346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/>
              <a:t>3. Audição das vítimas</a:t>
            </a:r>
            <a:endParaRPr lang="pt-PT" sz="2400" dirty="0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CEE7ED7A-BD80-41B0-B0C8-D46EDD7755B9}"/>
              </a:ext>
            </a:extLst>
          </p:cNvPr>
          <p:cNvSpPr/>
          <p:nvPr/>
        </p:nvSpPr>
        <p:spPr>
          <a:xfrm>
            <a:off x="872678" y="1491327"/>
            <a:ext cx="17279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>
                <a:solidFill>
                  <a:schemeClr val="accent5">
                    <a:lumMod val="75000"/>
                  </a:schemeClr>
                </a:solidFill>
              </a:rPr>
              <a:t>3.2. Vítima C</a:t>
            </a:r>
            <a:endParaRPr lang="pt-PT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107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7D89F956-037C-45B6-B64D-DFDF377CBE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038" y="257081"/>
            <a:ext cx="2348237" cy="692429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872678" y="2643076"/>
            <a:ext cx="1066084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audição de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foi convocada para o mesmo local e dia de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</a:p>
          <a:p>
            <a:pPr algn="just">
              <a:spcAft>
                <a:spcPts val="600"/>
              </a:spcAft>
            </a:pPr>
            <a:endParaRPr lang="pt-PT" b="1" dirty="0">
              <a:solidFill>
                <a:srgbClr val="2F5597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Não obstante ter sido convocado, e ter acompanhado a mãe no princípio da manhã, quando esta terminou a audição e se retirou,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retirou-se com ela e não compareceu na sala</a:t>
            </a:r>
            <a:endParaRPr lang="pt-PT" dirty="0">
              <a:solidFill>
                <a:srgbClr val="2F5597"/>
              </a:solidFill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64DA93DD-9B59-4FAA-B3E3-86A0E88FBEFB}"/>
              </a:ext>
            </a:extLst>
          </p:cNvPr>
          <p:cNvSpPr/>
          <p:nvPr/>
        </p:nvSpPr>
        <p:spPr>
          <a:xfrm>
            <a:off x="6507250" y="418629"/>
            <a:ext cx="2303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Dossiê </a:t>
            </a:r>
            <a:r>
              <a:rPr lang="pt-PT" dirty="0" err="1"/>
              <a:t>n.</a:t>
            </a:r>
            <a:r>
              <a:rPr lang="pt-PT" baseline="30000" dirty="0" err="1"/>
              <a:t>o</a:t>
            </a:r>
            <a:r>
              <a:rPr lang="pt-PT" dirty="0"/>
              <a:t> 3/2021-MM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0BCC0366-0D3B-40A3-AEB6-24D0FACED8EB}"/>
              </a:ext>
            </a:extLst>
          </p:cNvPr>
          <p:cNvSpPr/>
          <p:nvPr/>
        </p:nvSpPr>
        <p:spPr>
          <a:xfrm>
            <a:off x="872678" y="1035734"/>
            <a:ext cx="30346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/>
              <a:t>3. Audição das vítimas</a:t>
            </a:r>
            <a:endParaRPr lang="pt-PT" sz="2400" dirty="0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CEE7ED7A-BD80-41B0-B0C8-D46EDD7755B9}"/>
              </a:ext>
            </a:extLst>
          </p:cNvPr>
          <p:cNvSpPr/>
          <p:nvPr/>
        </p:nvSpPr>
        <p:spPr>
          <a:xfrm>
            <a:off x="872678" y="1491327"/>
            <a:ext cx="17279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>
                <a:solidFill>
                  <a:schemeClr val="accent5">
                    <a:lumMod val="75000"/>
                  </a:schemeClr>
                </a:solidFill>
              </a:rPr>
              <a:t>3.3. Vítima D</a:t>
            </a:r>
            <a:endParaRPr lang="pt-PT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586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72678" y="1035734"/>
            <a:ext cx="19207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/>
              <a:t>4. Conclusões</a:t>
            </a:r>
            <a:endParaRPr lang="pt-PT" sz="24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D89F956-037C-45B6-B64D-DFDF377CBE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038" y="257081"/>
            <a:ext cx="2348237" cy="692429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872677" y="2022771"/>
            <a:ext cx="106953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8890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dinâmica familiar no caso em análise pautou-se por um padrão de violência persistente gerando um ambiente de terror no convívio familiar, mantido graças ao mecanismo de autoproteção que as vítimas foram desenvolvendo, ao medo, vergonha e descrença nas inúmeras entidades que poderiam ter atuado e à complacência e inação do resto da família e da comunidade</a:t>
            </a:r>
            <a:endParaRPr lang="pt-PT" sz="1800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872677" y="3534613"/>
            <a:ext cx="107283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2F5597"/>
                </a:solidFill>
              </a:rPr>
              <a:t>Com anterioridade à data das tentativas de homicídio não foi encontrado qualquer registo de contacto com a GNR, com a LNES ou com a RNAVVD. Também não foi encontrada qualquer intervenção da escola frequentada por </a:t>
            </a:r>
            <a:r>
              <a:rPr lang="pt-PT" b="1" dirty="0">
                <a:solidFill>
                  <a:srgbClr val="2F5597"/>
                </a:solidFill>
              </a:rPr>
              <a:t>D</a:t>
            </a:r>
            <a:r>
              <a:rPr lang="pt-PT" dirty="0">
                <a:solidFill>
                  <a:srgbClr val="2F5597"/>
                </a:solidFill>
              </a:rPr>
              <a:t>, de CPCJ, nem do INMLCF no âmbito da avaliação do dano corporal</a:t>
            </a:r>
          </a:p>
        </p:txBody>
      </p:sp>
      <p:sp>
        <p:nvSpPr>
          <p:cNvPr id="6" name="Retângulo 5"/>
          <p:cNvSpPr/>
          <p:nvPr/>
        </p:nvSpPr>
        <p:spPr>
          <a:xfrm>
            <a:off x="872677" y="4769457"/>
            <a:ext cx="107283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2F5597"/>
                </a:solidFill>
              </a:rPr>
              <a:t>A informação obtida no setor da Saúde é referente a todo o agregado familiar, embora </a:t>
            </a:r>
            <a:r>
              <a:rPr lang="pt-PT" b="1" dirty="0">
                <a:solidFill>
                  <a:srgbClr val="2F5597"/>
                </a:solidFill>
              </a:rPr>
              <a:t>A</a:t>
            </a:r>
            <a:r>
              <a:rPr lang="pt-PT" dirty="0">
                <a:solidFill>
                  <a:srgbClr val="2F5597"/>
                </a:solidFill>
              </a:rPr>
              <a:t>, </a:t>
            </a:r>
            <a:r>
              <a:rPr lang="pt-PT" b="1" dirty="0">
                <a:solidFill>
                  <a:srgbClr val="2F5597"/>
                </a:solidFill>
              </a:rPr>
              <a:t>C</a:t>
            </a:r>
            <a:r>
              <a:rPr lang="pt-PT" dirty="0">
                <a:solidFill>
                  <a:srgbClr val="2F5597"/>
                </a:solidFill>
              </a:rPr>
              <a:t> e </a:t>
            </a:r>
            <a:r>
              <a:rPr lang="pt-PT" b="1" dirty="0">
                <a:solidFill>
                  <a:srgbClr val="2F5597"/>
                </a:solidFill>
              </a:rPr>
              <a:t>D</a:t>
            </a:r>
            <a:r>
              <a:rPr lang="pt-PT" dirty="0">
                <a:solidFill>
                  <a:srgbClr val="2F5597"/>
                </a:solidFill>
              </a:rPr>
              <a:t> fossem seguidos pela mesma médica de família numa determinada Unidade de Saúde e </a:t>
            </a:r>
            <a:r>
              <a:rPr lang="pt-PT" b="1" dirty="0">
                <a:solidFill>
                  <a:srgbClr val="2F5597"/>
                </a:solidFill>
              </a:rPr>
              <a:t>B</a:t>
            </a:r>
            <a:r>
              <a:rPr lang="pt-PT" dirty="0">
                <a:solidFill>
                  <a:srgbClr val="2F5597"/>
                </a:solidFill>
              </a:rPr>
              <a:t> em Unidade de Saúde distinta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C56C3BFF-3839-4B59-82E4-AE0F7151B951}"/>
              </a:ext>
            </a:extLst>
          </p:cNvPr>
          <p:cNvSpPr/>
          <p:nvPr/>
        </p:nvSpPr>
        <p:spPr>
          <a:xfrm>
            <a:off x="6507250" y="418629"/>
            <a:ext cx="2303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Dossiê </a:t>
            </a:r>
            <a:r>
              <a:rPr lang="pt-PT" dirty="0" err="1"/>
              <a:t>n.</a:t>
            </a:r>
            <a:r>
              <a:rPr lang="pt-PT" baseline="30000" dirty="0" err="1"/>
              <a:t>o</a:t>
            </a:r>
            <a:r>
              <a:rPr lang="pt-PT" dirty="0"/>
              <a:t> 3/2021-MM</a:t>
            </a:r>
          </a:p>
        </p:txBody>
      </p:sp>
    </p:spTree>
    <p:extLst>
      <p:ext uri="{BB962C8B-B14F-4D97-AF65-F5344CB8AC3E}">
        <p14:creationId xmlns:p14="http://schemas.microsoft.com/office/powerpoint/2010/main" val="3724249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72678" y="1035734"/>
            <a:ext cx="19207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/>
              <a:t>4. Conclusões</a:t>
            </a:r>
            <a:endParaRPr lang="pt-PT" sz="24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D89F956-037C-45B6-B64D-DFDF377CBE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038" y="257081"/>
            <a:ext cx="2348237" cy="692429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872677" y="2022771"/>
            <a:ext cx="106953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Não há evidência de que algum profissional na área da Educação, tenha procurado inteirar-se dos motivos que levaram a vítima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 efetuar duas tentativas de suicídio, com apenas 14/15 anos de idade, nem desencadeado qualquer procedimento, na sequência das mesmas</a:t>
            </a:r>
            <a:endParaRPr lang="pt-PT" dirty="0">
              <a:solidFill>
                <a:srgbClr val="2F5597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872677" y="3159318"/>
            <a:ext cx="1069534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2F5597"/>
                </a:solidFill>
              </a:rPr>
              <a:t>Nenhum profissional ou entidade, nomeadamente nas áreas da Saúde ou da Educação, com as quais as vítimas mantiveram contacto, tomaram a iniciativa de as sinalizar, proteger, orientar e/ou informar, bem como de acionar os meios do Estado e da comunidade ao seu alcance, para que as vítimas conseguissem identificar atempadamente a violência de que eram alvo, reforçando a sua confiança nas estruturas e nos serviços empenhados no combate à violência doméstica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2BF6E0BC-E807-4909-AEAF-3903BC1AE7CA}"/>
              </a:ext>
            </a:extLst>
          </p:cNvPr>
          <p:cNvSpPr/>
          <p:nvPr/>
        </p:nvSpPr>
        <p:spPr>
          <a:xfrm>
            <a:off x="6507250" y="418629"/>
            <a:ext cx="2303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Dossiê </a:t>
            </a:r>
            <a:r>
              <a:rPr lang="pt-PT" dirty="0" err="1"/>
              <a:t>n.</a:t>
            </a:r>
            <a:r>
              <a:rPr lang="pt-PT" baseline="30000" dirty="0" err="1"/>
              <a:t>o</a:t>
            </a:r>
            <a:r>
              <a:rPr lang="pt-PT" dirty="0"/>
              <a:t> 3/2021-MM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5989CC8B-44B0-418A-9728-B7A5FC949F42}"/>
              </a:ext>
            </a:extLst>
          </p:cNvPr>
          <p:cNvSpPr/>
          <p:nvPr/>
        </p:nvSpPr>
        <p:spPr>
          <a:xfrm>
            <a:off x="872677" y="4849864"/>
            <a:ext cx="1069534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Além de ser um dever de cada profissional, é também uma obrigação das instituições certificar-se que, em situações conhecidas no âmbito da sua atividade, o dever de comunicação é cumprido, adotando as medidas necessárias para que a transmissão da informação às entidades com competência no âmbito criminal seja efetuada nas melhores condições para preservar a segurança das vítimas e dos profissionais e assegurar uma relação de confiança entre ambos</a:t>
            </a:r>
            <a:endParaRPr lang="pt-PT" dirty="0">
              <a:solidFill>
                <a:srgbClr val="2F559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000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72678" y="1035734"/>
            <a:ext cx="2565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/>
              <a:t>5. Recomendações</a:t>
            </a:r>
            <a:endParaRPr lang="pt-PT" sz="24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D89F956-037C-45B6-B64D-DFDF377CBE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038" y="257081"/>
            <a:ext cx="2348237" cy="692429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872677" y="2022771"/>
            <a:ext cx="106953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EARHVD dirige às entidades responsáveis pelas áreas da Saúde e da Educação, a recomendação de, no desenvolvimento da sua atuação:</a:t>
            </a:r>
            <a:endParaRPr lang="pt-PT" dirty="0">
              <a:solidFill>
                <a:srgbClr val="2F5597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300294" y="2645338"/>
            <a:ext cx="102677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PT" dirty="0">
                <a:solidFill>
                  <a:srgbClr val="2F5597"/>
                </a:solidFill>
              </a:rPr>
              <a:t>dever ser dada especial atenção aos mecanismos dependentes destes setores para que promovam uma interação positiva com as vítimas, ajudando-as a identificar a violência de que são alvo, indagando a razão dos eventos de que tomam conhecimento e agindo em consonância com os sinais que detetam e registam</a:t>
            </a:r>
          </a:p>
        </p:txBody>
      </p:sp>
      <p:sp>
        <p:nvSpPr>
          <p:cNvPr id="6" name="Retângulo 5"/>
          <p:cNvSpPr/>
          <p:nvPr/>
        </p:nvSpPr>
        <p:spPr>
          <a:xfrm>
            <a:off x="872676" y="3648023"/>
            <a:ext cx="10695345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1600" dirty="0">
                <a:solidFill>
                  <a:srgbClr val="2F5597"/>
                </a:solidFill>
              </a:rPr>
              <a:t>Concretizando:</a:t>
            </a:r>
          </a:p>
          <a:p>
            <a:pPr lvl="0" algn="just"/>
            <a:r>
              <a:rPr lang="pt-PT" sz="1600" dirty="0">
                <a:solidFill>
                  <a:srgbClr val="2F5597"/>
                </a:solidFill>
              </a:rPr>
              <a:t>	a) Na área da Saúde, que as intervenções dos profissionais estejam de acordo com as orientações contidas nos manuais/referenciais técnicos e ainda cumprindo a Orientação </a:t>
            </a:r>
            <a:r>
              <a:rPr lang="pt-PT" sz="1600" dirty="0" err="1">
                <a:solidFill>
                  <a:srgbClr val="2F5597"/>
                </a:solidFill>
              </a:rPr>
              <a:t>N.</a:t>
            </a:r>
            <a:r>
              <a:rPr lang="pt-PT" sz="1600" baseline="30000" dirty="0" err="1">
                <a:solidFill>
                  <a:srgbClr val="2F5597"/>
                </a:solidFill>
              </a:rPr>
              <a:t>o</a:t>
            </a:r>
            <a:r>
              <a:rPr lang="pt-PT" sz="1600" dirty="0">
                <a:solidFill>
                  <a:srgbClr val="2F5597"/>
                </a:solidFill>
              </a:rPr>
              <a:t> 1/2022 da Direção Geral da Saúde, de 9 de fevereiro (</a:t>
            </a:r>
            <a:r>
              <a:rPr lang="pt-PT" sz="1600" b="1" i="1" dirty="0">
                <a:solidFill>
                  <a:srgbClr val="2F5597"/>
                </a:solidFill>
              </a:rPr>
              <a:t>Atuação em Situação de Violência em Adultos: Registo Clínico de Violência em Adultos – Registo de Saúde Eletrónico</a:t>
            </a:r>
            <a:r>
              <a:rPr lang="pt-PT" sz="1600" dirty="0">
                <a:solidFill>
                  <a:srgbClr val="2F5597"/>
                </a:solidFill>
              </a:rPr>
              <a:t>) e o Despacho </a:t>
            </a:r>
            <a:r>
              <a:rPr lang="pt-PT" sz="1600" dirty="0" err="1">
                <a:solidFill>
                  <a:srgbClr val="2F5597"/>
                </a:solidFill>
              </a:rPr>
              <a:t>N.</a:t>
            </a:r>
            <a:r>
              <a:rPr lang="pt-PT" sz="1600" baseline="30000" dirty="0" err="1">
                <a:solidFill>
                  <a:srgbClr val="2F5597"/>
                </a:solidFill>
              </a:rPr>
              <a:t>o</a:t>
            </a:r>
            <a:r>
              <a:rPr lang="pt-PT" sz="1600" dirty="0">
                <a:solidFill>
                  <a:srgbClr val="2F5597"/>
                </a:solidFill>
              </a:rPr>
              <a:t> 6378/2013, de 16 de maio (</a:t>
            </a:r>
            <a:r>
              <a:rPr lang="pt-PT" sz="1600" b="1" i="1" dirty="0">
                <a:solidFill>
                  <a:srgbClr val="2F5597"/>
                </a:solidFill>
              </a:rPr>
              <a:t>Ação de Saúde sobre Género, Violência e Ciclo de Vida</a:t>
            </a:r>
            <a:r>
              <a:rPr lang="pt-PT" sz="1600" dirty="0">
                <a:solidFill>
                  <a:srgbClr val="2F5597"/>
                </a:solidFill>
              </a:rPr>
              <a:t>), que cria as Equipas para a Prevenção da Violência em Adultos, resposta estruturada do Serviço Nacional de Saúde para a prevenção de violência interpessoal, nomeadamente a violência doméstica</a:t>
            </a:r>
          </a:p>
          <a:p>
            <a:pPr lvl="0" algn="just"/>
            <a:r>
              <a:rPr lang="pt-PT" sz="1600" dirty="0">
                <a:solidFill>
                  <a:srgbClr val="2F5597"/>
                </a:solidFill>
              </a:rPr>
              <a:t>	b) Na área da Educação, que os profissionais atuem em conformidade com as orientações contidas no </a:t>
            </a:r>
            <a:r>
              <a:rPr lang="pt-PT" sz="1600" b="1" i="1" dirty="0">
                <a:solidFill>
                  <a:srgbClr val="2F5597"/>
                </a:solidFill>
              </a:rPr>
              <a:t>Manual para os Ensinos Básico e Secundário – Crianças e Jovens expostos à Violência Doméstica – conhecer e qualificar as respostas na comunidade</a:t>
            </a:r>
            <a:r>
              <a:rPr lang="pt-PT" sz="1600" dirty="0">
                <a:solidFill>
                  <a:srgbClr val="2F5597"/>
                </a:solidFill>
              </a:rPr>
              <a:t> (Direção-Geral da Educação, 2017) e no </a:t>
            </a:r>
            <a:r>
              <a:rPr lang="pt-PT" sz="1600" b="1" i="1" dirty="0">
                <a:solidFill>
                  <a:srgbClr val="2F5597"/>
                </a:solidFill>
              </a:rPr>
              <a:t>Guia de Intervenção Integrada junto de Crianças ou Jovens vítimas de Violência Doméstica</a:t>
            </a:r>
            <a:r>
              <a:rPr lang="pt-PT" sz="1600" dirty="0">
                <a:solidFill>
                  <a:srgbClr val="2F5597"/>
                </a:solidFill>
              </a:rPr>
              <a:t>, de maio de 2020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980573D9-BC7B-455C-AA32-EE43951E6576}"/>
              </a:ext>
            </a:extLst>
          </p:cNvPr>
          <p:cNvSpPr/>
          <p:nvPr/>
        </p:nvSpPr>
        <p:spPr>
          <a:xfrm>
            <a:off x="6507250" y="418629"/>
            <a:ext cx="2303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Dossiê </a:t>
            </a:r>
            <a:r>
              <a:rPr lang="pt-PT" dirty="0" err="1"/>
              <a:t>n.</a:t>
            </a:r>
            <a:r>
              <a:rPr lang="pt-PT" baseline="30000" dirty="0" err="1"/>
              <a:t>o</a:t>
            </a:r>
            <a:r>
              <a:rPr lang="pt-PT" dirty="0"/>
              <a:t> 3/2021-MM</a:t>
            </a:r>
          </a:p>
        </p:txBody>
      </p:sp>
    </p:spTree>
    <p:extLst>
      <p:ext uri="{BB962C8B-B14F-4D97-AF65-F5344CB8AC3E}">
        <p14:creationId xmlns:p14="http://schemas.microsoft.com/office/powerpoint/2010/main" val="242457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72678" y="1035734"/>
            <a:ext cx="2565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/>
              <a:t>5. Recomendações</a:t>
            </a:r>
            <a:endParaRPr lang="pt-PT" sz="24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D89F956-037C-45B6-B64D-DFDF377CBE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038" y="257081"/>
            <a:ext cx="2348237" cy="692429"/>
          </a:xfrm>
          <a:prstGeom prst="rect">
            <a:avLst/>
          </a:prstGeom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980573D9-BC7B-455C-AA32-EE43951E6576}"/>
              </a:ext>
            </a:extLst>
          </p:cNvPr>
          <p:cNvSpPr/>
          <p:nvPr/>
        </p:nvSpPr>
        <p:spPr>
          <a:xfrm>
            <a:off x="6507250" y="418629"/>
            <a:ext cx="2303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Dossiê </a:t>
            </a:r>
            <a:r>
              <a:rPr lang="pt-PT" dirty="0" err="1"/>
              <a:t>n.</a:t>
            </a:r>
            <a:r>
              <a:rPr lang="pt-PT" baseline="30000" dirty="0" err="1"/>
              <a:t>o</a:t>
            </a:r>
            <a:r>
              <a:rPr lang="pt-PT" dirty="0"/>
              <a:t> 3/2021-MM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E84AD311-8811-4CBA-869B-A07EA7C891BF}"/>
              </a:ext>
            </a:extLst>
          </p:cNvPr>
          <p:cNvSpPr/>
          <p:nvPr/>
        </p:nvSpPr>
        <p:spPr>
          <a:xfrm>
            <a:off x="872677" y="2022771"/>
            <a:ext cx="10695346" cy="306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88900" lvl="0" indent="-342900" algn="just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Às entidades do Estado e da comunidade, a EARHVD recomenda que devem promover um trabalho de divulgação dos meios e instrumentos de apoio e ação que podem ser mobilizados pelas vítimas, potenciando o acesso fácil, a sua proximidade e proatividade. Mais recomenda intensificar, não só as formas de acesso às estruturas de apoio e sua divulgação, mas também a ação de “desconstrução” de crenças, mitos e estereótipos sobre a violência contra as mulheres, a violência doméstica e a violência na intimidade</a:t>
            </a:r>
            <a:endParaRPr lang="pt-PT" sz="1800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marR="88900" algn="just">
              <a:spcAft>
                <a:spcPts val="800"/>
              </a:spcAft>
            </a:pPr>
            <a:r>
              <a:rPr lang="pt-PT" sz="1800" dirty="0">
                <a:solidFill>
                  <a:srgbClr val="2F5597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pt-PT" sz="1800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88900" lvl="0" indent="-342900" algn="just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ação nestes vários níveis e a melhoria da capacidade de sinalização e de resposta das estruturas da Rede Nacional de Apoio às Vítimas de Violência Doméstica, dos Órgãos de Polícia Criminal, do Ministério Público e dos Tribunais deve focar-se na credibilização, pugnando para que as vítimas e a comunidade em geral reforcem a confiança nos serviços, estruturas e profissionais</a:t>
            </a:r>
            <a:endParaRPr lang="pt-PT" sz="1800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005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7D89F956-037C-45B6-B64D-DFDF377CBE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7688" y="2132859"/>
            <a:ext cx="5616624" cy="1656184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4155757" y="5040233"/>
            <a:ext cx="38804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PT" sz="2400" b="1" i="1" dirty="0">
                <a:solidFill>
                  <a:schemeClr val="accent5">
                    <a:lumMod val="75000"/>
                  </a:schemeClr>
                </a:solidFill>
              </a:rPr>
              <a:t>https://earhvd.sg.mai.gov.pt</a:t>
            </a:r>
          </a:p>
        </p:txBody>
      </p:sp>
    </p:spTree>
    <p:extLst>
      <p:ext uri="{BB962C8B-B14F-4D97-AF65-F5344CB8AC3E}">
        <p14:creationId xmlns:p14="http://schemas.microsoft.com/office/powerpoint/2010/main" val="2743296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7D89F956-037C-45B6-B64D-DFDF377CBE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038" y="257081"/>
            <a:ext cx="2348237" cy="692429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8EC9DA21-BABC-58EE-4778-E720177E8249}"/>
              </a:ext>
            </a:extLst>
          </p:cNvPr>
          <p:cNvSpPr txBox="1"/>
          <p:nvPr/>
        </p:nvSpPr>
        <p:spPr>
          <a:xfrm>
            <a:off x="872678" y="1978273"/>
            <a:ext cx="10534742" cy="38010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marR="618490" indent="449580" algn="just">
              <a:spcAft>
                <a:spcPts val="600"/>
              </a:spcAft>
            </a:pPr>
            <a:r>
              <a:rPr lang="pt-PT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foi condenado, por acórdão do ano de 2021, confirmado pelo Tribunal da Relação, na pena única de 6 anos de prisão e 320 dias de multa, pela prática dos seguintes crimes previstos no Código Penal</a:t>
            </a:r>
          </a:p>
          <a:p>
            <a:pPr marL="6350" marR="618490" indent="449580" algn="just">
              <a:spcAft>
                <a:spcPts val="600"/>
              </a:spcAft>
            </a:pPr>
            <a:endParaRPr lang="pt-PT" dirty="0">
              <a:solidFill>
                <a:srgbClr val="2F5597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um crime de violência doméstica agravado [artigo 152.</a:t>
            </a:r>
            <a:r>
              <a:rPr lang="pt-PT" sz="1800" baseline="300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pt-PT" sz="1800" dirty="0" err="1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n.</a:t>
            </a:r>
            <a:r>
              <a:rPr lang="pt-PT" sz="1800" baseline="30000" dirty="0" err="1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1, alínea a), </a:t>
            </a:r>
            <a:r>
              <a:rPr lang="pt-PT" sz="1800" dirty="0" err="1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n.</a:t>
            </a:r>
            <a:r>
              <a:rPr lang="pt-PT" sz="1800" baseline="30000" dirty="0" err="1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2, alínea a) e </a:t>
            </a:r>
            <a:r>
              <a:rPr lang="pt-PT" sz="1800" dirty="0" err="1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n.</a:t>
            </a:r>
            <a:r>
              <a:rPr lang="pt-PT" sz="1800" baseline="30000" dirty="0" err="1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4] de que foi vítima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t-PT" dirty="0">
              <a:solidFill>
                <a:srgbClr val="2F5597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dois crimes de homicídio qualificado, na forma tentada [artigos 22.</a:t>
            </a:r>
            <a:r>
              <a:rPr lang="pt-PT" sz="1800" baseline="300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23.</a:t>
            </a:r>
            <a:r>
              <a:rPr lang="pt-PT" sz="1800" baseline="300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131.</a:t>
            </a:r>
            <a:r>
              <a:rPr lang="pt-PT" sz="1800" baseline="300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 132.</a:t>
            </a:r>
            <a:r>
              <a:rPr lang="pt-PT" sz="1800" baseline="300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pt-PT" sz="1800" dirty="0" err="1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n.</a:t>
            </a:r>
            <a:r>
              <a:rPr lang="pt-PT" sz="1800" baseline="30000" dirty="0" err="1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1 e </a:t>
            </a:r>
            <a:r>
              <a:rPr lang="pt-PT" sz="1800" dirty="0" err="1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n.</a:t>
            </a:r>
            <a:r>
              <a:rPr lang="pt-PT" sz="1800" baseline="30000" dirty="0" err="1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2, sendo um pela alínea a) e o outro pela alínea b), ambos agravados pelo uso de arma, nos termos do artigo 86.</a:t>
            </a:r>
            <a:r>
              <a:rPr lang="pt-PT" sz="1800" baseline="300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 err="1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n.</a:t>
            </a:r>
            <a:r>
              <a:rPr lang="pt-PT" sz="1800" baseline="30000" dirty="0" err="1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os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3 e 4 do Regime Jurídico das Armas e Munições] de que foram vítimas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um crime de detenção de arma proibida [artigo 86.</a:t>
            </a:r>
            <a:r>
              <a:rPr lang="pt-PT" sz="1800" baseline="300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 err="1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n.</a:t>
            </a:r>
            <a:r>
              <a:rPr lang="pt-PT" sz="1800" baseline="30000" dirty="0" err="1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os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1,  alíneas c) e d) do Regime Jurídico das Armas e Munições]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três crimes de ameaça agravados [disposições conjugadas dos artigos 153.</a:t>
            </a:r>
            <a:r>
              <a:rPr lang="pt-PT" sz="1800" baseline="300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pt-PT" sz="1800" dirty="0" err="1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n.</a:t>
            </a:r>
            <a:r>
              <a:rPr lang="pt-PT" sz="1800" baseline="30000" dirty="0" err="1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1 e 155.</a:t>
            </a:r>
            <a:r>
              <a:rPr lang="pt-PT" sz="1800" baseline="300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pt-PT" sz="1800" dirty="0" err="1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n.</a:t>
            </a:r>
            <a:r>
              <a:rPr lang="pt-PT" sz="1800" baseline="30000" dirty="0" err="1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1, alínea a)] de que foram vítimas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  <a:endParaRPr lang="pt-PT" dirty="0">
              <a:solidFill>
                <a:srgbClr val="2F5597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872678" y="6033469"/>
            <a:ext cx="104743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618490" indent="449580" algn="just">
              <a:spcAft>
                <a:spcPts val="600"/>
              </a:spcAft>
            </a:pPr>
            <a:r>
              <a:rPr lang="pt-PT" dirty="0">
                <a:solidFill>
                  <a:srgbClr val="2F559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 factos em apreciação no presente relatório ocorreram em fevereiro de 2020</a:t>
            </a:r>
            <a:endParaRPr lang="pt-PT" dirty="0">
              <a:solidFill>
                <a:srgbClr val="2F5597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872678" y="1035734"/>
            <a:ext cx="3238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/>
              <a:t>1. Identificação do caso </a:t>
            </a:r>
            <a:endParaRPr lang="pt-PT" sz="2400" dirty="0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37158D1E-11F9-4077-9571-09CA5A32451F}"/>
              </a:ext>
            </a:extLst>
          </p:cNvPr>
          <p:cNvSpPr/>
          <p:nvPr/>
        </p:nvSpPr>
        <p:spPr>
          <a:xfrm>
            <a:off x="6507250" y="418629"/>
            <a:ext cx="2303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Dossiê </a:t>
            </a:r>
            <a:r>
              <a:rPr lang="pt-PT" dirty="0" err="1"/>
              <a:t>n.</a:t>
            </a:r>
            <a:r>
              <a:rPr lang="pt-PT" baseline="30000" dirty="0" err="1"/>
              <a:t>o</a:t>
            </a:r>
            <a:r>
              <a:rPr lang="pt-PT" dirty="0"/>
              <a:t> 3/2021-MM</a:t>
            </a:r>
          </a:p>
        </p:txBody>
      </p:sp>
    </p:spTree>
    <p:extLst>
      <p:ext uri="{BB962C8B-B14F-4D97-AF65-F5344CB8AC3E}">
        <p14:creationId xmlns:p14="http://schemas.microsoft.com/office/powerpoint/2010/main" val="2302873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72678" y="1035734"/>
            <a:ext cx="32733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/>
              <a:t>2. Informação recolhida </a:t>
            </a:r>
            <a:endParaRPr lang="pt-PT" sz="24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D89F956-037C-45B6-B64D-DFDF377CBE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038" y="257081"/>
            <a:ext cx="2348237" cy="69242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872678" y="1491327"/>
            <a:ext cx="53555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>
                <a:solidFill>
                  <a:schemeClr val="accent5">
                    <a:lumMod val="75000"/>
                  </a:schemeClr>
                </a:solidFill>
              </a:rPr>
              <a:t>2.1. Matéria de facto provada no processo judicial </a:t>
            </a:r>
            <a:endParaRPr lang="pt-PT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846084" y="2022771"/>
            <a:ext cx="10557322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casaram em 1989 e tiveram dois filhos: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nascida em 1990 e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nascido em 1997</a:t>
            </a:r>
            <a:endParaRPr lang="pt-PT" dirty="0">
              <a:solidFill>
                <a:srgbClr val="2F5597"/>
              </a:solidFill>
            </a:endParaRPr>
          </a:p>
          <a:p>
            <a:pPr marL="285750" lvl="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 período compreendido entre 2010 e a data dos factos (2020), no interior da residência, pelo menos uma vez por mês,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dirigiu-se a </a:t>
            </a:r>
            <a:r>
              <a:rPr lang="pt-PT" sz="1800" b="1" dirty="0" err="1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chamando-os de “gatunos”, acusando-os de só estarem interessados no seu dinheiro, e quando discutia com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apelidava-a de “ladra”, “vaca” e “cabra”</a:t>
            </a:r>
            <a:endParaRPr lang="pt-PT" dirty="0">
              <a:solidFill>
                <a:srgbClr val="2F5597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846084" y="3281338"/>
            <a:ext cx="10453805" cy="210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2F5597"/>
                </a:solidFill>
              </a:rPr>
              <a:t>No período compreendido entre 2015 e a data dos factos (2020), no interior da residência, em pelo menos três ocasiões distintas, </a:t>
            </a:r>
            <a:r>
              <a:rPr lang="pt-PT" b="1" dirty="0">
                <a:solidFill>
                  <a:srgbClr val="2F5597"/>
                </a:solidFill>
              </a:rPr>
              <a:t>B</a:t>
            </a:r>
            <a:r>
              <a:rPr lang="pt-PT" dirty="0">
                <a:solidFill>
                  <a:srgbClr val="2F5597"/>
                </a:solidFill>
              </a:rPr>
              <a:t> disse a </a:t>
            </a:r>
            <a:r>
              <a:rPr lang="pt-PT" b="1" dirty="0" err="1">
                <a:solidFill>
                  <a:srgbClr val="2F5597"/>
                </a:solidFill>
              </a:rPr>
              <a:t>A</a:t>
            </a:r>
            <a:r>
              <a:rPr lang="pt-PT" dirty="0">
                <a:solidFill>
                  <a:srgbClr val="2F5597"/>
                </a:solidFill>
              </a:rPr>
              <a:t>, </a:t>
            </a:r>
            <a:r>
              <a:rPr lang="pt-PT" b="1" dirty="0">
                <a:solidFill>
                  <a:srgbClr val="2F5597"/>
                </a:solidFill>
              </a:rPr>
              <a:t>D </a:t>
            </a:r>
            <a:r>
              <a:rPr lang="pt-PT" dirty="0">
                <a:solidFill>
                  <a:srgbClr val="2F5597"/>
                </a:solidFill>
              </a:rPr>
              <a:t>e </a:t>
            </a:r>
            <a:r>
              <a:rPr lang="pt-PT" b="1" dirty="0">
                <a:solidFill>
                  <a:srgbClr val="2F5597"/>
                </a:solidFill>
              </a:rPr>
              <a:t>C</a:t>
            </a:r>
            <a:r>
              <a:rPr lang="pt-PT" dirty="0">
                <a:solidFill>
                  <a:srgbClr val="2F5597"/>
                </a:solidFill>
              </a:rPr>
              <a:t>: “qualquer dia mando tudo pelo ar”, “eu vou, mas vós ides todos”, “eu ponho as botijas de gás e vai tudo pelo ar”, que iriam “todos assistir de camarote” e “não ficais aqui para vos rires”, referindo-se à sua mulher e aos dois filhos do casal</a:t>
            </a:r>
          </a:p>
          <a:p>
            <a:pPr marL="285750" lvl="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2F5597"/>
                </a:solidFill>
              </a:rPr>
              <a:t>No mesmo período temporal, em cerca de seis ocasiões distintas, </a:t>
            </a:r>
            <a:r>
              <a:rPr lang="pt-PT" b="1" dirty="0">
                <a:solidFill>
                  <a:srgbClr val="2F5597"/>
                </a:solidFill>
              </a:rPr>
              <a:t>B</a:t>
            </a:r>
            <a:r>
              <a:rPr lang="pt-PT" dirty="0">
                <a:solidFill>
                  <a:srgbClr val="2F5597"/>
                </a:solidFill>
              </a:rPr>
              <a:t> deixou bilhetes manuscritos nos móveis e portas interiores da habitação, tendo como destinatários </a:t>
            </a:r>
            <a:r>
              <a:rPr lang="pt-PT" b="1" dirty="0">
                <a:solidFill>
                  <a:srgbClr val="2F5597"/>
                </a:solidFill>
              </a:rPr>
              <a:t>A</a:t>
            </a:r>
            <a:r>
              <a:rPr lang="pt-PT" dirty="0">
                <a:solidFill>
                  <a:srgbClr val="2F5597"/>
                </a:solidFill>
              </a:rPr>
              <a:t>, </a:t>
            </a:r>
            <a:r>
              <a:rPr lang="pt-PT" b="1" dirty="0">
                <a:solidFill>
                  <a:srgbClr val="2F5597"/>
                </a:solidFill>
              </a:rPr>
              <a:t>D </a:t>
            </a:r>
            <a:r>
              <a:rPr lang="pt-PT" dirty="0">
                <a:solidFill>
                  <a:srgbClr val="2F5597"/>
                </a:solidFill>
              </a:rPr>
              <a:t>e </a:t>
            </a:r>
            <a:r>
              <a:rPr lang="pt-PT" b="1" dirty="0">
                <a:solidFill>
                  <a:srgbClr val="2F5597"/>
                </a:solidFill>
              </a:rPr>
              <a:t>C</a:t>
            </a:r>
            <a:r>
              <a:rPr lang="pt-PT" dirty="0">
                <a:solidFill>
                  <a:srgbClr val="2F5597"/>
                </a:solidFill>
              </a:rPr>
              <a:t>, com os dizeres: “ide brincar com outro, montes de merda, eu já mostrei do que sou capaz de fazer”</a:t>
            </a:r>
          </a:p>
        </p:txBody>
      </p:sp>
      <p:sp>
        <p:nvSpPr>
          <p:cNvPr id="7" name="Retângulo 6"/>
          <p:cNvSpPr/>
          <p:nvPr/>
        </p:nvSpPr>
        <p:spPr>
          <a:xfrm>
            <a:off x="846084" y="5370900"/>
            <a:ext cx="105573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2F5597"/>
                </a:solidFill>
              </a:rPr>
              <a:t>Quando estava zangado, </a:t>
            </a:r>
            <a:r>
              <a:rPr lang="pt-PT" b="1" dirty="0">
                <a:solidFill>
                  <a:srgbClr val="2F5597"/>
                </a:solidFill>
              </a:rPr>
              <a:t>B</a:t>
            </a:r>
            <a:r>
              <a:rPr lang="pt-PT" dirty="0">
                <a:solidFill>
                  <a:srgbClr val="2F5597"/>
                </a:solidFill>
              </a:rPr>
              <a:t> partiu copos, loiças e desferiu pontapés em cadeiras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E547D6C6-1B6E-4D86-8449-078D82D8A1AD}"/>
              </a:ext>
            </a:extLst>
          </p:cNvPr>
          <p:cNvSpPr/>
          <p:nvPr/>
        </p:nvSpPr>
        <p:spPr>
          <a:xfrm>
            <a:off x="6507250" y="418629"/>
            <a:ext cx="2303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Dossiê </a:t>
            </a:r>
            <a:r>
              <a:rPr lang="pt-PT" dirty="0" err="1"/>
              <a:t>n.</a:t>
            </a:r>
            <a:r>
              <a:rPr lang="pt-PT" baseline="30000" dirty="0" err="1"/>
              <a:t>o</a:t>
            </a:r>
            <a:r>
              <a:rPr lang="pt-PT" dirty="0"/>
              <a:t> 3/2021-MM</a:t>
            </a:r>
          </a:p>
        </p:txBody>
      </p:sp>
    </p:spTree>
    <p:extLst>
      <p:ext uri="{BB962C8B-B14F-4D97-AF65-F5344CB8AC3E}">
        <p14:creationId xmlns:p14="http://schemas.microsoft.com/office/powerpoint/2010/main" val="181297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72678" y="1035734"/>
            <a:ext cx="32733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/>
              <a:t>2. Informação recolhida </a:t>
            </a:r>
            <a:endParaRPr lang="pt-PT" sz="24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D89F956-037C-45B6-B64D-DFDF377CBE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038" y="257081"/>
            <a:ext cx="2348237" cy="69242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872678" y="1491327"/>
            <a:ext cx="53555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>
                <a:solidFill>
                  <a:schemeClr val="accent5">
                    <a:lumMod val="75000"/>
                  </a:schemeClr>
                </a:solidFill>
              </a:rPr>
              <a:t>2.1. Matéria de facto provada no processo judicial </a:t>
            </a:r>
            <a:endParaRPr lang="pt-PT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872675" y="2022771"/>
            <a:ext cx="1055732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Em data que não foi possível apurar em concreto, entre o início de 2017 e a data dos factos, no âmbito de uma discussão com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apontou a esta um objeto em tudo idêntico a um revólver, dizendo-lhe que a mataria se voltassem a ligar-lhe do banco por ter a conta com saldo negativo. Nessa altura, obrigou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</a:t>
            </a:r>
            <a:r>
              <a:rPr lang="pt-PT" sz="1800" dirty="0" err="1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ir ao banco encerrar essa conta, levando um papel por si assinado, que aquela exibiu a um funcionário do banco, com os seguintes dizeres “(…) Eu estou acamado se for preciso assinar vai a ladra da minha mulher (…)”</a:t>
            </a:r>
            <a:endParaRPr lang="pt-PT" dirty="0">
              <a:solidFill>
                <a:srgbClr val="2F5597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872675" y="3479478"/>
            <a:ext cx="1055732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2F5597"/>
                </a:solidFill>
              </a:rPr>
              <a:t>Em 2012, no interior da residência, </a:t>
            </a:r>
            <a:r>
              <a:rPr lang="pt-PT" b="1" dirty="0">
                <a:solidFill>
                  <a:srgbClr val="2F5597"/>
                </a:solidFill>
              </a:rPr>
              <a:t>B</a:t>
            </a:r>
            <a:r>
              <a:rPr lang="pt-PT" dirty="0">
                <a:solidFill>
                  <a:srgbClr val="2F5597"/>
                </a:solidFill>
              </a:rPr>
              <a:t> dirigiu-se a </a:t>
            </a:r>
            <a:r>
              <a:rPr lang="pt-PT" b="1" dirty="0" err="1">
                <a:solidFill>
                  <a:srgbClr val="2F5597"/>
                </a:solidFill>
              </a:rPr>
              <a:t>A</a:t>
            </a:r>
            <a:r>
              <a:rPr lang="pt-PT" dirty="0">
                <a:solidFill>
                  <a:srgbClr val="2F5597"/>
                </a:solidFill>
              </a:rPr>
              <a:t> e </a:t>
            </a:r>
            <a:r>
              <a:rPr lang="pt-PT" b="1" dirty="0">
                <a:solidFill>
                  <a:srgbClr val="2F5597"/>
                </a:solidFill>
              </a:rPr>
              <a:t>D</a:t>
            </a:r>
            <a:r>
              <a:rPr lang="pt-PT" dirty="0">
                <a:solidFill>
                  <a:srgbClr val="2F5597"/>
                </a:solidFill>
              </a:rPr>
              <a:t>, dizendo: “sois uns filhos da puta, vou acabar com a vossa raça” e encostou uma faca ao pescoço </a:t>
            </a:r>
            <a:r>
              <a:rPr lang="pt-PT" dirty="0" err="1">
                <a:solidFill>
                  <a:srgbClr val="2F5597"/>
                </a:solidFill>
              </a:rPr>
              <a:t>dofilho</a:t>
            </a:r>
            <a:r>
              <a:rPr lang="pt-PT" dirty="0">
                <a:solidFill>
                  <a:srgbClr val="2F5597"/>
                </a:solidFill>
              </a:rPr>
              <a:t>. Nessa altura, </a:t>
            </a:r>
            <a:r>
              <a:rPr lang="pt-PT" b="1" dirty="0">
                <a:solidFill>
                  <a:srgbClr val="2F5597"/>
                </a:solidFill>
              </a:rPr>
              <a:t>A</a:t>
            </a:r>
            <a:r>
              <a:rPr lang="pt-PT" dirty="0">
                <a:solidFill>
                  <a:srgbClr val="2F5597"/>
                </a:solidFill>
              </a:rPr>
              <a:t> foi em defesa de </a:t>
            </a:r>
            <a:r>
              <a:rPr lang="pt-PT" b="1" dirty="0">
                <a:solidFill>
                  <a:srgbClr val="2F5597"/>
                </a:solidFill>
              </a:rPr>
              <a:t>D</a:t>
            </a:r>
            <a:r>
              <a:rPr lang="pt-PT" dirty="0">
                <a:solidFill>
                  <a:srgbClr val="2F5597"/>
                </a:solidFill>
              </a:rPr>
              <a:t>, agarrando na faca, assim sofrendo um corte na mão com que agarrou tal instrumento</a:t>
            </a:r>
          </a:p>
        </p:txBody>
      </p:sp>
      <p:sp>
        <p:nvSpPr>
          <p:cNvPr id="9" name="Retângulo 8"/>
          <p:cNvSpPr/>
          <p:nvPr/>
        </p:nvSpPr>
        <p:spPr>
          <a:xfrm>
            <a:off x="872675" y="4382186"/>
            <a:ext cx="1055732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2F5597"/>
                </a:solidFill>
              </a:rPr>
              <a:t>Em 2018, no interior da residência, </a:t>
            </a:r>
            <a:r>
              <a:rPr lang="pt-PT" b="1" dirty="0">
                <a:solidFill>
                  <a:srgbClr val="2F5597"/>
                </a:solidFill>
              </a:rPr>
              <a:t>B</a:t>
            </a:r>
            <a:r>
              <a:rPr lang="pt-PT" dirty="0">
                <a:solidFill>
                  <a:srgbClr val="2F5597"/>
                </a:solidFill>
              </a:rPr>
              <a:t> disse a </a:t>
            </a:r>
            <a:r>
              <a:rPr lang="pt-PT" b="1" dirty="0">
                <a:solidFill>
                  <a:srgbClr val="2F5597"/>
                </a:solidFill>
              </a:rPr>
              <a:t>D</a:t>
            </a:r>
            <a:r>
              <a:rPr lang="pt-PT" dirty="0">
                <a:solidFill>
                  <a:srgbClr val="2F5597"/>
                </a:solidFill>
              </a:rPr>
              <a:t> para se levantar da cama e ir cortar a relva e, porque este não lhe obedeceu, ficou zangado e dirigiu-se ao quarto onde dormia, tendo </a:t>
            </a:r>
            <a:r>
              <a:rPr lang="pt-PT" b="1" dirty="0">
                <a:solidFill>
                  <a:srgbClr val="2F5597"/>
                </a:solidFill>
              </a:rPr>
              <a:t>D</a:t>
            </a:r>
            <a:r>
              <a:rPr lang="pt-PT" dirty="0">
                <a:solidFill>
                  <a:srgbClr val="2F5597"/>
                </a:solidFill>
              </a:rPr>
              <a:t>, receoso, saído para a rua, pelas escadas interiores da habitação que dão acesso à garagem, e ouvido o som, proveniente do cimo dessas escadas, do disparo que </a:t>
            </a:r>
            <a:r>
              <a:rPr lang="pt-PT" b="1" dirty="0">
                <a:solidFill>
                  <a:srgbClr val="2F5597"/>
                </a:solidFill>
              </a:rPr>
              <a:t>B</a:t>
            </a:r>
            <a:r>
              <a:rPr lang="pt-PT" dirty="0">
                <a:solidFill>
                  <a:srgbClr val="2F5597"/>
                </a:solidFill>
              </a:rPr>
              <a:t> efetuou  com uma arma, cujas características não foi possível apurar em concreto e que tinha guardada no quarto. Quando a mãe (</a:t>
            </a:r>
            <a:r>
              <a:rPr lang="pt-PT" b="1" dirty="0">
                <a:solidFill>
                  <a:srgbClr val="2F5597"/>
                </a:solidFill>
              </a:rPr>
              <a:t>A</a:t>
            </a:r>
            <a:r>
              <a:rPr lang="pt-PT" dirty="0">
                <a:solidFill>
                  <a:srgbClr val="2F5597"/>
                </a:solidFill>
              </a:rPr>
              <a:t>), acompanhada de uma colega, chegou à residência, pela hora de almoço, encontrou </a:t>
            </a:r>
            <a:r>
              <a:rPr lang="pt-PT" b="1" dirty="0">
                <a:solidFill>
                  <a:srgbClr val="2F5597"/>
                </a:solidFill>
              </a:rPr>
              <a:t>D</a:t>
            </a:r>
            <a:r>
              <a:rPr lang="pt-PT" dirty="0">
                <a:solidFill>
                  <a:srgbClr val="2F5597"/>
                </a:solidFill>
              </a:rPr>
              <a:t> em pânico, na via pública e vestindo apenas as cuecas. Momentos depois, </a:t>
            </a:r>
            <a:r>
              <a:rPr lang="pt-PT" b="1" dirty="0">
                <a:solidFill>
                  <a:srgbClr val="2F5597"/>
                </a:solidFill>
              </a:rPr>
              <a:t>B</a:t>
            </a:r>
            <a:r>
              <a:rPr lang="pt-PT" dirty="0">
                <a:solidFill>
                  <a:srgbClr val="2F5597"/>
                </a:solidFill>
              </a:rPr>
              <a:t> partiu umas cadeiras em madeira, que estavam colocadas nas traseiras da casa, com o joelho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3A59620C-73CF-4FBA-A841-73498C56624C}"/>
              </a:ext>
            </a:extLst>
          </p:cNvPr>
          <p:cNvSpPr/>
          <p:nvPr/>
        </p:nvSpPr>
        <p:spPr>
          <a:xfrm>
            <a:off x="6507250" y="418629"/>
            <a:ext cx="2303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Dossiê </a:t>
            </a:r>
            <a:r>
              <a:rPr lang="pt-PT" dirty="0" err="1"/>
              <a:t>n.</a:t>
            </a:r>
            <a:r>
              <a:rPr lang="pt-PT" baseline="30000" dirty="0" err="1"/>
              <a:t>o</a:t>
            </a:r>
            <a:r>
              <a:rPr lang="pt-PT" dirty="0"/>
              <a:t> 3/2021-MM</a:t>
            </a:r>
          </a:p>
        </p:txBody>
      </p:sp>
    </p:spTree>
    <p:extLst>
      <p:ext uri="{BB962C8B-B14F-4D97-AF65-F5344CB8AC3E}">
        <p14:creationId xmlns:p14="http://schemas.microsoft.com/office/powerpoint/2010/main" val="2830542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72678" y="1035734"/>
            <a:ext cx="32733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/>
              <a:t>2. Informação recolhida </a:t>
            </a:r>
            <a:endParaRPr lang="pt-PT" sz="24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D89F956-037C-45B6-B64D-DFDF377CBE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038" y="257081"/>
            <a:ext cx="2348237" cy="69242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872678" y="1491327"/>
            <a:ext cx="53555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>
                <a:solidFill>
                  <a:schemeClr val="accent5">
                    <a:lumMod val="75000"/>
                  </a:schemeClr>
                </a:solidFill>
              </a:rPr>
              <a:t>2.1. Matéria de facto provada no processo judicial </a:t>
            </a:r>
            <a:endParaRPr lang="pt-PT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865028" y="2022771"/>
            <a:ext cx="1055732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 dia dos factos, cerca das 20h40m, no interior da cozinha,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encetou uma discussão com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por motivos relacionados com a venda de um imóvel a um irmão desta, e começou a bater com duas garrafas de refrigerante “Coca-Cola” no balcão da cozinha, de seguida atirou uma caixa de ovos contra a parede, partiu um copo de vidro que tinha na mão e arremessou um vaso contra a parede da cozinha, ao mesmo tempo que disse para ela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“és uma vaca”. Na cozinha,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atirou para o chão outros produtos que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tinha comprado nesse dia e partiu loiça que se encontrava na banca</a:t>
            </a:r>
            <a:endParaRPr lang="pt-PT" dirty="0">
              <a:solidFill>
                <a:srgbClr val="2F5597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865028" y="3666241"/>
            <a:ext cx="105573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2F5597"/>
                </a:solidFill>
              </a:rPr>
              <a:t>A seguir, </a:t>
            </a:r>
            <a:r>
              <a:rPr lang="pt-PT" b="1" dirty="0">
                <a:solidFill>
                  <a:srgbClr val="2F5597"/>
                </a:solidFill>
              </a:rPr>
              <a:t>B </a:t>
            </a:r>
            <a:r>
              <a:rPr lang="pt-PT" dirty="0">
                <a:solidFill>
                  <a:srgbClr val="2F5597"/>
                </a:solidFill>
              </a:rPr>
              <a:t>dirigiu-se ao seu quarto, pegou numa caçadeira de canos serrados, municiou-a com dois cartuchos vermelhos, de calibre 16, e regressou à cozinha. Entretanto, </a:t>
            </a:r>
            <a:r>
              <a:rPr lang="pt-PT" b="1" dirty="0">
                <a:solidFill>
                  <a:srgbClr val="2F5597"/>
                </a:solidFill>
              </a:rPr>
              <a:t>A</a:t>
            </a:r>
            <a:r>
              <a:rPr lang="pt-PT" dirty="0">
                <a:solidFill>
                  <a:srgbClr val="2F5597"/>
                </a:solidFill>
              </a:rPr>
              <a:t> e </a:t>
            </a:r>
            <a:r>
              <a:rPr lang="pt-PT" b="1" dirty="0">
                <a:solidFill>
                  <a:srgbClr val="2F5597"/>
                </a:solidFill>
              </a:rPr>
              <a:t>D</a:t>
            </a:r>
            <a:r>
              <a:rPr lang="pt-PT" dirty="0">
                <a:solidFill>
                  <a:srgbClr val="2F5597"/>
                </a:solidFill>
              </a:rPr>
              <a:t> haviam fugido para o exterior da habitação, temendo que </a:t>
            </a:r>
            <a:r>
              <a:rPr lang="pt-PT" b="1" dirty="0">
                <a:solidFill>
                  <a:srgbClr val="2F5597"/>
                </a:solidFill>
              </a:rPr>
              <a:t>B </a:t>
            </a:r>
            <a:r>
              <a:rPr lang="pt-PT" dirty="0">
                <a:solidFill>
                  <a:srgbClr val="2F5597"/>
                </a:solidFill>
              </a:rPr>
              <a:t>fosse buscar uma arma de fogo para os atingir. Uma vez na cozinha, partiu o micro-ondas, a máquina de café, o ferro de engomar e jarras em vidro, com a coronha da referida arma</a:t>
            </a:r>
          </a:p>
        </p:txBody>
      </p:sp>
      <p:sp>
        <p:nvSpPr>
          <p:cNvPr id="9" name="Retângulo 8"/>
          <p:cNvSpPr/>
          <p:nvPr/>
        </p:nvSpPr>
        <p:spPr>
          <a:xfrm>
            <a:off x="865028" y="4755714"/>
            <a:ext cx="104796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b="1" dirty="0">
                <a:solidFill>
                  <a:srgbClr val="2F5597"/>
                </a:solidFill>
              </a:rPr>
              <a:t>B </a:t>
            </a:r>
            <a:r>
              <a:rPr lang="pt-PT" dirty="0">
                <a:solidFill>
                  <a:srgbClr val="2F5597"/>
                </a:solidFill>
              </a:rPr>
              <a:t>dirigiu-se, então, ao exterior da habitação, sendo seguido por </a:t>
            </a:r>
            <a:r>
              <a:rPr lang="pt-PT" b="1" dirty="0">
                <a:solidFill>
                  <a:srgbClr val="2F5597"/>
                </a:solidFill>
              </a:rPr>
              <a:t>C</a:t>
            </a:r>
            <a:r>
              <a:rPr lang="pt-PT" dirty="0">
                <a:solidFill>
                  <a:srgbClr val="2F5597"/>
                </a:solidFill>
              </a:rPr>
              <a:t> que lhe suplicava para que parasse com tal comportamento, mas ele empunhou a caçadeira na direção de </a:t>
            </a:r>
            <a:r>
              <a:rPr lang="pt-PT" b="1" dirty="0">
                <a:solidFill>
                  <a:srgbClr val="2F5597"/>
                </a:solidFill>
              </a:rPr>
              <a:t>A</a:t>
            </a:r>
            <a:r>
              <a:rPr lang="pt-PT" dirty="0">
                <a:solidFill>
                  <a:srgbClr val="2F5597"/>
                </a:solidFill>
              </a:rPr>
              <a:t> e </a:t>
            </a:r>
            <a:r>
              <a:rPr lang="pt-PT" b="1" dirty="0">
                <a:solidFill>
                  <a:srgbClr val="2F5597"/>
                </a:solidFill>
              </a:rPr>
              <a:t>D</a:t>
            </a:r>
            <a:r>
              <a:rPr lang="pt-PT" dirty="0">
                <a:solidFill>
                  <a:srgbClr val="2F5597"/>
                </a:solidFill>
              </a:rPr>
              <a:t>, tendo efetuado um primeiro disparo na direção dos mesmos, quando se encontrava a cerca de 26,3 metros de distância. Após o que </a:t>
            </a:r>
            <a:r>
              <a:rPr lang="pt-PT" b="1" dirty="0">
                <a:solidFill>
                  <a:srgbClr val="2F5597"/>
                </a:solidFill>
              </a:rPr>
              <a:t>C</a:t>
            </a:r>
            <a:r>
              <a:rPr lang="pt-PT" dirty="0">
                <a:solidFill>
                  <a:srgbClr val="2F5597"/>
                </a:solidFill>
              </a:rPr>
              <a:t>, desesperada, agarrou e desviou os braços de </a:t>
            </a:r>
            <a:r>
              <a:rPr lang="pt-PT" b="1" dirty="0">
                <a:solidFill>
                  <a:srgbClr val="2F5597"/>
                </a:solidFill>
              </a:rPr>
              <a:t>B</a:t>
            </a:r>
            <a:r>
              <a:rPr lang="pt-PT" dirty="0">
                <a:solidFill>
                  <a:srgbClr val="2F5597"/>
                </a:solidFill>
              </a:rPr>
              <a:t> e a caçadeira que este empunhava, tendo este efetuado um segundo disparo, o qual, devido à ação de </a:t>
            </a:r>
            <a:r>
              <a:rPr lang="pt-PT" b="1" dirty="0">
                <a:solidFill>
                  <a:srgbClr val="2F5597"/>
                </a:solidFill>
              </a:rPr>
              <a:t>C</a:t>
            </a:r>
            <a:r>
              <a:rPr lang="pt-PT" dirty="0">
                <a:solidFill>
                  <a:srgbClr val="2F5597"/>
                </a:solidFill>
              </a:rPr>
              <a:t>, não teve a trajetória do anterior e foi dirigido ao monte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5F929C96-4127-478F-8EC0-37841B8E0B8C}"/>
              </a:ext>
            </a:extLst>
          </p:cNvPr>
          <p:cNvSpPr/>
          <p:nvPr/>
        </p:nvSpPr>
        <p:spPr>
          <a:xfrm>
            <a:off x="6507250" y="418629"/>
            <a:ext cx="2303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Dossiê </a:t>
            </a:r>
            <a:r>
              <a:rPr lang="pt-PT" dirty="0" err="1"/>
              <a:t>n.</a:t>
            </a:r>
            <a:r>
              <a:rPr lang="pt-PT" baseline="30000" dirty="0" err="1"/>
              <a:t>o</a:t>
            </a:r>
            <a:r>
              <a:rPr lang="pt-PT" dirty="0"/>
              <a:t> 3/2021-MM</a:t>
            </a:r>
          </a:p>
        </p:txBody>
      </p:sp>
    </p:spTree>
    <p:extLst>
      <p:ext uri="{BB962C8B-B14F-4D97-AF65-F5344CB8AC3E}">
        <p14:creationId xmlns:p14="http://schemas.microsoft.com/office/powerpoint/2010/main" val="3271581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72678" y="1035734"/>
            <a:ext cx="32733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/>
              <a:t>2. Informação recolhida </a:t>
            </a:r>
            <a:endParaRPr lang="pt-PT" sz="24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D89F956-037C-45B6-B64D-DFDF377CBE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038" y="257081"/>
            <a:ext cx="2348237" cy="69242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872678" y="1491327"/>
            <a:ext cx="53555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>
                <a:solidFill>
                  <a:schemeClr val="accent5">
                    <a:lumMod val="75000"/>
                  </a:schemeClr>
                </a:solidFill>
              </a:rPr>
              <a:t>2.1. Matéria de facto provada no processo judicial </a:t>
            </a:r>
            <a:endParaRPr lang="pt-PT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872678" y="2022771"/>
            <a:ext cx="10557322" cy="1831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esconderam-se numas escadas situadas em terreno próximo à residência, tendo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munido da referida caçadeira e municiado com dois cartuchos, ido no veículo automóvel na direção da residência do seu sogro, não se tendo apercebido do local onde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se escondiam</a:t>
            </a:r>
          </a:p>
          <a:p>
            <a:pPr marL="285750" lvl="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 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veio a ser intercetado pela GNR, tendo sido encontrados no seu veículo automóvel, escondidas debaixo do banco dianteiro do passageiro, uma caçadeira de canos serrados, municiada e pronta a disparar, e uma caixa de munições para a referida arma</a:t>
            </a:r>
            <a:endParaRPr lang="pt-PT" dirty="0">
              <a:solidFill>
                <a:srgbClr val="2F5597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872678" y="4072057"/>
            <a:ext cx="1055732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Aft>
                <a:spcPts val="600"/>
              </a:spcAft>
            </a:pPr>
            <a:r>
              <a:rPr lang="pt-PT" dirty="0">
                <a:solidFill>
                  <a:srgbClr val="2F5597"/>
                </a:solidFill>
              </a:rPr>
              <a:t>No quarto de </a:t>
            </a:r>
            <a:r>
              <a:rPr lang="pt-PT" b="1" dirty="0">
                <a:solidFill>
                  <a:srgbClr val="2F5597"/>
                </a:solidFill>
              </a:rPr>
              <a:t>B </a:t>
            </a:r>
            <a:r>
              <a:rPr lang="pt-PT" dirty="0">
                <a:solidFill>
                  <a:srgbClr val="2F5597"/>
                </a:solidFill>
              </a:rPr>
              <a:t>foram encontradas armas de fogo de cano largo transformadas (caçadeiras) e de cano curto (pistolas e revólveres), aerossóis de defesa (de gás pimenta e outras substâncias com propriedades lacrimogénias), caixas de munições variadas, armas brancas (facas, catanas, navalhas e canivetes), bastões, mocas e troncos de madeira, bem como um kit de limpeza de armas de fogo e um cofre portátil de cor esverdeada</a:t>
            </a:r>
          </a:p>
          <a:p>
            <a:pPr lvl="2" algn="just">
              <a:spcAft>
                <a:spcPts val="600"/>
              </a:spcAft>
            </a:pPr>
            <a:r>
              <a:rPr lang="pt-PT" b="1" dirty="0">
                <a:solidFill>
                  <a:srgbClr val="2F5597"/>
                </a:solidFill>
              </a:rPr>
              <a:t>B</a:t>
            </a:r>
            <a:r>
              <a:rPr lang="pt-PT" dirty="0">
                <a:solidFill>
                  <a:srgbClr val="2F5597"/>
                </a:solidFill>
              </a:rPr>
              <a:t> não tinha licença para uso e porte de qualquer arma</a:t>
            </a:r>
          </a:p>
          <a:p>
            <a:pPr lvl="2" algn="just">
              <a:spcAft>
                <a:spcPts val="600"/>
              </a:spcAft>
            </a:pPr>
            <a:r>
              <a:rPr lang="pt-PT" dirty="0">
                <a:solidFill>
                  <a:srgbClr val="2F5597"/>
                </a:solidFill>
              </a:rPr>
              <a:t>Do certificado do registo criminal de </a:t>
            </a:r>
            <a:r>
              <a:rPr lang="pt-PT" b="1" dirty="0">
                <a:solidFill>
                  <a:srgbClr val="2F5597"/>
                </a:solidFill>
              </a:rPr>
              <a:t>B</a:t>
            </a:r>
            <a:r>
              <a:rPr lang="pt-PT" dirty="0">
                <a:solidFill>
                  <a:srgbClr val="2F5597"/>
                </a:solidFill>
              </a:rPr>
              <a:t> nada consta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921CBC5C-04F8-4376-9F2A-275D4B07624D}"/>
              </a:ext>
            </a:extLst>
          </p:cNvPr>
          <p:cNvSpPr/>
          <p:nvPr/>
        </p:nvSpPr>
        <p:spPr>
          <a:xfrm>
            <a:off x="6507250" y="418629"/>
            <a:ext cx="2303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Dossiê </a:t>
            </a:r>
            <a:r>
              <a:rPr lang="pt-PT" dirty="0" err="1"/>
              <a:t>n.</a:t>
            </a:r>
            <a:r>
              <a:rPr lang="pt-PT" baseline="30000" dirty="0" err="1"/>
              <a:t>o</a:t>
            </a:r>
            <a:r>
              <a:rPr lang="pt-PT" dirty="0"/>
              <a:t> 3/2021-MM</a:t>
            </a:r>
          </a:p>
        </p:txBody>
      </p:sp>
    </p:spTree>
    <p:extLst>
      <p:ext uri="{BB962C8B-B14F-4D97-AF65-F5344CB8AC3E}">
        <p14:creationId xmlns:p14="http://schemas.microsoft.com/office/powerpoint/2010/main" val="421618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72678" y="1035734"/>
            <a:ext cx="32733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/>
              <a:t>2. Informação recolhida </a:t>
            </a:r>
            <a:endParaRPr lang="pt-PT" sz="24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D89F956-037C-45B6-B64D-DFDF377CBE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038" y="257081"/>
            <a:ext cx="2348237" cy="69242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872678" y="1491327"/>
            <a:ext cx="53555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>
                <a:solidFill>
                  <a:schemeClr val="accent5">
                    <a:lumMod val="75000"/>
                  </a:schemeClr>
                </a:solidFill>
              </a:rPr>
              <a:t>2.1. Matéria de facto provada no processo judicial </a:t>
            </a:r>
            <a:endParaRPr lang="pt-PT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872678" y="2022771"/>
            <a:ext cx="10557322" cy="4591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88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Conforme resulta das conclusões da Perícia Psiquiátrica a que</a:t>
            </a:r>
            <a:r>
              <a:rPr lang="pt-PT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</a:t>
            </a: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foi submetido: </a:t>
            </a:r>
            <a:endParaRPr lang="pt-PT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88900" lvl="1" indent="-285750" algn="just">
              <a:spcAft>
                <a:spcPts val="600"/>
              </a:spcAft>
              <a:buFont typeface="+mj-lt"/>
              <a:buAutoNum type="alphaLcPeriod"/>
            </a:pP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Não apresenta doença mental, em sentido estrito ou nosológico, estando ausentes sintomas ou sinais isolados abnormes ou graves, de natureza psicótica, tais como delírios ou alucinações, que possam distorcer o sentido da realidade objetiva e que o próprio não domine ou sejam independentes do controlo da sua inteligência e vontade; a consciência que </a:t>
            </a:r>
            <a:r>
              <a:rPr lang="pt-PT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</a:t>
            </a: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tem do mundo à sua volta está conservada, sem episódios dissociativos, organizando o seu presente vivenciado no campo temporal e espacial da sua experiência sensível</a:t>
            </a:r>
            <a:endParaRPr lang="pt-PT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88900" lvl="1" indent="-285750" algn="just">
              <a:spcAft>
                <a:spcPts val="600"/>
              </a:spcAft>
              <a:buFont typeface="+mj-lt"/>
              <a:buAutoNum type="alphaLcPeriod"/>
            </a:pP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Apresenta características peculiares na sua personalidade, que o fazem tolerar mal a frustração; trata-se de pessoa com dificuldades no relacionamento interpessoal, algo focada na atitude dos outros para consigo, de maneira que muitos dos seus comportamentos e pensamentos são justificados desse modo, pouco crítico perante os seus comportamentos e rigidez no pensamento</a:t>
            </a:r>
          </a:p>
          <a:p>
            <a:pPr marL="742950" marR="88900" lvl="1" indent="-285750" algn="just">
              <a:spcAft>
                <a:spcPts val="600"/>
              </a:spcAft>
              <a:buFont typeface="+mj-lt"/>
              <a:buAutoNum type="alphaLcPeriod"/>
            </a:pPr>
            <a:r>
              <a:rPr lang="pt-PT" dirty="0">
                <a:solidFill>
                  <a:srgbClr val="2F5597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À data dos factos, possuía juízo crítico e social, ou seja, tinha noção das normas e regras sociais e dos riscos que corria se não as cumprisse, apresentando capacidade de avaliação do que se passa à sua volta e de se determinar em função dessa avaliação</a:t>
            </a:r>
            <a:endParaRPr lang="pt-PT" dirty="0">
              <a:solidFill>
                <a:srgbClr val="2F5597"/>
              </a:solidFill>
            </a:endParaRPr>
          </a:p>
          <a:p>
            <a:pPr marL="742950" marR="88900" lvl="1" indent="-285750" algn="just">
              <a:spcAft>
                <a:spcPts val="600"/>
              </a:spcAft>
              <a:buFont typeface="+mj-lt"/>
              <a:buAutoNum type="alphaLcPeriod"/>
            </a:pPr>
            <a:endParaRPr lang="pt-PT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5F929C96-4127-478F-8EC0-37841B8E0B8C}"/>
              </a:ext>
            </a:extLst>
          </p:cNvPr>
          <p:cNvSpPr/>
          <p:nvPr/>
        </p:nvSpPr>
        <p:spPr>
          <a:xfrm>
            <a:off x="6507250" y="418629"/>
            <a:ext cx="2303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Dossiê </a:t>
            </a:r>
            <a:r>
              <a:rPr lang="pt-PT" dirty="0" err="1"/>
              <a:t>n.</a:t>
            </a:r>
            <a:r>
              <a:rPr lang="pt-PT" baseline="30000" dirty="0" err="1"/>
              <a:t>o</a:t>
            </a:r>
            <a:r>
              <a:rPr lang="pt-PT" dirty="0"/>
              <a:t> 3/2021-MM</a:t>
            </a:r>
          </a:p>
        </p:txBody>
      </p:sp>
    </p:spTree>
    <p:extLst>
      <p:ext uri="{BB962C8B-B14F-4D97-AF65-F5344CB8AC3E}">
        <p14:creationId xmlns:p14="http://schemas.microsoft.com/office/powerpoint/2010/main" val="2578218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72678" y="1035734"/>
            <a:ext cx="32733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/>
              <a:t>2. Informação recolhida </a:t>
            </a:r>
            <a:endParaRPr lang="pt-PT" sz="24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D89F956-037C-45B6-B64D-DFDF377CBE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038" y="257081"/>
            <a:ext cx="2348237" cy="69242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872678" y="1491327"/>
            <a:ext cx="53555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>
                <a:solidFill>
                  <a:schemeClr val="accent5">
                    <a:lumMod val="75000"/>
                  </a:schemeClr>
                </a:solidFill>
              </a:rPr>
              <a:t>2.1. Matéria de facto provada no processo judicial </a:t>
            </a:r>
            <a:endParaRPr lang="pt-PT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872678" y="2022771"/>
            <a:ext cx="10557322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88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que respeita à história de vida de </a:t>
            </a:r>
            <a:r>
              <a:rPr lang="pt-PT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B, </a:t>
            </a: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destaca-se:</a:t>
            </a:r>
            <a:r>
              <a:rPr lang="pt-PT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pt-PT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88900" lvl="1" indent="-285750" algn="just">
              <a:spcAft>
                <a:spcPts val="600"/>
              </a:spcAft>
              <a:buFont typeface="+mj-lt"/>
              <a:buAutoNum type="alphaLcPeriod"/>
            </a:pP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subsistência do agregado familiar de origem de </a:t>
            </a:r>
            <a:r>
              <a:rPr lang="pt-PT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</a:t>
            </a: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assentou na atividade profissional de seu pai, enquanto operário da construção civil, e de sua mãe, como empregada de limpeza</a:t>
            </a:r>
            <a:endParaRPr lang="pt-PT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88900" lvl="1" indent="-285750" algn="just">
              <a:spcAft>
                <a:spcPts val="600"/>
              </a:spcAft>
              <a:buFont typeface="+mj-lt"/>
              <a:buAutoNum type="alphaLcPeriod"/>
            </a:pP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Em 2010, a mãe do </a:t>
            </a:r>
            <a:r>
              <a:rPr lang="pt-PT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</a:t>
            </a: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foi viver com este, a sua mulher e os dois filhos do casal</a:t>
            </a:r>
            <a:endParaRPr lang="pt-PT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88900" lvl="1" indent="-285750" algn="just">
              <a:spcAft>
                <a:spcPts val="600"/>
              </a:spcAft>
              <a:buFont typeface="+mj-lt"/>
              <a:buAutoNum type="alphaLcPeriod"/>
            </a:pP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Em 2011, desempregado e preocupado com a saúde da sua mãe, a qual veio a falecer em 2012, devido a doença oncológica, </a:t>
            </a:r>
            <a:r>
              <a:rPr lang="pt-PT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</a:t>
            </a: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sentia-se psiquicamente instável e deprimido, apresentando comportamentos agressivos, pelo que recorreu a apoio médico e foi sujeito a prescrição psicofarmacológica</a:t>
            </a:r>
            <a:endParaRPr lang="pt-PT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88900" lvl="1" indent="-285750" algn="just">
              <a:spcAft>
                <a:spcPts val="600"/>
              </a:spcAft>
              <a:buFont typeface="+mj-lt"/>
              <a:buAutoNum type="alphaLcPeriod"/>
            </a:pPr>
            <a:r>
              <a:rPr lang="pt-PT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</a:t>
            </a:r>
            <a:r>
              <a:rPr lang="pt-PT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submeteu-se a consultas de psiquiatria e esteve internado durante dois dias, tendo feito cessar tal internamento mediante a assinatura de um termo de responsabilidade de alta clínica, contra o parecer do médico especialista, e regressou a casa</a:t>
            </a:r>
          </a:p>
          <a:p>
            <a:pPr marL="742950" marR="88900" lvl="1" indent="-285750" algn="just">
              <a:spcAft>
                <a:spcPts val="600"/>
              </a:spcAft>
              <a:buFont typeface="+mj-lt"/>
              <a:buAutoNum type="alphaLcPeriod"/>
            </a:pP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Em 2013, por discórdias com as irmãs acerca da partilha dos bens da herança </a:t>
            </a:r>
            <a:r>
              <a:rPr lang="pt-PT" sz="1800" dirty="0" err="1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damãe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pt-PT" sz="1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pt-PT" sz="1800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manteve um relacionamento conflituoso com aquelas, ao mesmo tempo que continuava a ser acompanhado em consulta de psiquiatria, medicado e com diagnóstico de depressão, ansiedade e introversão, permanecendo confinado em casa, onde se fechava frequentemente no quarto quando pressentia que não estava sozinho e manifestando dificuldades em lidar com o conflito</a:t>
            </a:r>
            <a:endParaRPr lang="pt-PT" dirty="0">
              <a:solidFill>
                <a:srgbClr val="2F559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5F929C96-4127-478F-8EC0-37841B8E0B8C}"/>
              </a:ext>
            </a:extLst>
          </p:cNvPr>
          <p:cNvSpPr/>
          <p:nvPr/>
        </p:nvSpPr>
        <p:spPr>
          <a:xfrm>
            <a:off x="6507250" y="418629"/>
            <a:ext cx="2303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Dossiê </a:t>
            </a:r>
            <a:r>
              <a:rPr lang="pt-PT" dirty="0" err="1"/>
              <a:t>n.</a:t>
            </a:r>
            <a:r>
              <a:rPr lang="pt-PT" baseline="30000" dirty="0" err="1"/>
              <a:t>o</a:t>
            </a:r>
            <a:r>
              <a:rPr lang="pt-PT" dirty="0"/>
              <a:t> 3/2021-MM</a:t>
            </a:r>
          </a:p>
        </p:txBody>
      </p:sp>
    </p:spTree>
    <p:extLst>
      <p:ext uri="{BB962C8B-B14F-4D97-AF65-F5344CB8AC3E}">
        <p14:creationId xmlns:p14="http://schemas.microsoft.com/office/powerpoint/2010/main" val="5124394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C524D68C9B2247903C2ABF7E0E8025" ma:contentTypeVersion="1" ma:contentTypeDescription="Create a new document." ma:contentTypeScope="" ma:versionID="2775e548d29496c0028170b26ca2bd4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47206dab0015f8b9f8924535193e8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BBA348B-52B1-46E2-9303-9FB22E4AE237}"/>
</file>

<file path=customXml/itemProps2.xml><?xml version="1.0" encoding="utf-8"?>
<ds:datastoreItem xmlns:ds="http://schemas.openxmlformats.org/officeDocument/2006/customXml" ds:itemID="{5B0E923F-E5F5-4761-BE64-8C6A7C2F4E6B}"/>
</file>

<file path=customXml/itemProps3.xml><?xml version="1.0" encoding="utf-8"?>
<ds:datastoreItem xmlns:ds="http://schemas.openxmlformats.org/officeDocument/2006/customXml" ds:itemID="{F0A76293-01A0-4C25-BF16-63FBA6F19EA6}"/>
</file>

<file path=docProps/app.xml><?xml version="1.0" encoding="utf-8"?>
<Properties xmlns="http://schemas.openxmlformats.org/officeDocument/2006/extended-properties" xmlns:vt="http://schemas.openxmlformats.org/officeDocument/2006/docPropsVTypes">
  <TotalTime>870</TotalTime>
  <Words>4740</Words>
  <Application>Microsoft Office PowerPoint</Application>
  <PresentationFormat>Ecrã Panorâmico</PresentationFormat>
  <Paragraphs>185</Paragraphs>
  <Slides>26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Symbol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Cristina Mendonca</dc:creator>
  <cp:lastModifiedBy>Maria Cristina Mendonca</cp:lastModifiedBy>
  <cp:revision>70</cp:revision>
  <dcterms:created xsi:type="dcterms:W3CDTF">2022-04-27T11:10:52Z</dcterms:created>
  <dcterms:modified xsi:type="dcterms:W3CDTF">2024-04-03T10:33:33Z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0x010100D7C524D68C9B2247903C2ABF7E0E8025</vt:lpwstr>
  </property>
</Properties>
</file>